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sldIdLst>
    <p:sldId id="336" r:id="rId2"/>
    <p:sldId id="337" r:id="rId3"/>
    <p:sldId id="338" r:id="rId4"/>
    <p:sldId id="373"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363" autoAdjust="0"/>
  </p:normalViewPr>
  <p:slideViewPr>
    <p:cSldViewPr>
      <p:cViewPr varScale="1">
        <p:scale>
          <a:sx n="43" d="100"/>
          <a:sy n="43" d="100"/>
        </p:scale>
        <p:origin x="1382" y="34"/>
      </p:cViewPr>
      <p:guideLst>
        <p:guide orient="horz" pos="2160"/>
        <p:guide pos="2880"/>
      </p:guideLst>
    </p:cSldViewPr>
  </p:slideViewPr>
  <p:outlineViewPr>
    <p:cViewPr>
      <p:scale>
        <a:sx n="33" d="100"/>
        <a:sy n="33" d="100"/>
      </p:scale>
      <p:origin x="42" y="183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ephen_beyer:Documents:Grey%20Stick:JVRArticleMar2011:JVRArti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dirty="0"/>
              <a:t>% </a:t>
            </a:r>
            <a:r>
              <a:rPr lang="ka-GE" sz="1200" b="0" dirty="0" smtClean="0"/>
              <a:t>მხარდაჭერით დასაქმებულები  ინარჩუნებენ</a:t>
            </a:r>
            <a:r>
              <a:rPr lang="ka-GE" sz="1200" b="0" baseline="0" dirty="0" smtClean="0"/>
              <a:t> სამუშაოს </a:t>
            </a:r>
            <a:endParaRPr lang="en-US" sz="1200" b="0" dirty="0"/>
          </a:p>
        </c:rich>
      </c:tx>
      <c:overlay val="0"/>
    </c:title>
    <c:autoTitleDeleted val="0"/>
    <c:plotArea>
      <c:layout/>
      <c:areaChart>
        <c:grouping val="standard"/>
        <c:varyColors val="0"/>
        <c:ser>
          <c:idx val="0"/>
          <c:order val="0"/>
          <c:tx>
            <c:strRef>
              <c:f>[JVRArticle.xlsx]Sheet3!$F$8</c:f>
              <c:strCache>
                <c:ptCount val="1"/>
                <c:pt idx="0">
                  <c:v>% of SE workers</c:v>
                </c:pt>
              </c:strCache>
            </c:strRef>
          </c:tx>
          <c:cat>
            <c:strRef>
              <c:f>[JVRArticle.xlsx]Sheet3!$E$9:$E$16</c:f>
              <c:strCache>
                <c:ptCount val="8"/>
                <c:pt idx="0">
                  <c:v>1-3 months</c:v>
                </c:pt>
                <c:pt idx="1">
                  <c:v>4-6 months</c:v>
                </c:pt>
                <c:pt idx="2">
                  <c:v>7-9 months</c:v>
                </c:pt>
                <c:pt idx="3">
                  <c:v>10-12 months</c:v>
                </c:pt>
                <c:pt idx="4">
                  <c:v>1-2 years</c:v>
                </c:pt>
                <c:pt idx="5">
                  <c:v>2-3 years</c:v>
                </c:pt>
                <c:pt idx="6">
                  <c:v>3-4 years</c:v>
                </c:pt>
                <c:pt idx="7">
                  <c:v>More than 4 years</c:v>
                </c:pt>
              </c:strCache>
            </c:strRef>
          </c:cat>
          <c:val>
            <c:numRef>
              <c:f>[JVRArticle.xlsx]Sheet3!$F$9:$F$16</c:f>
              <c:numCache>
                <c:formatCode>0%</c:formatCode>
                <c:ptCount val="8"/>
                <c:pt idx="0">
                  <c:v>0.98775510204081662</c:v>
                </c:pt>
                <c:pt idx="1">
                  <c:v>0.78775510204081756</c:v>
                </c:pt>
                <c:pt idx="2">
                  <c:v>0.62040816326530601</c:v>
                </c:pt>
                <c:pt idx="3">
                  <c:v>0.50612244897959202</c:v>
                </c:pt>
                <c:pt idx="4">
                  <c:v>0.44081632653061276</c:v>
                </c:pt>
                <c:pt idx="5">
                  <c:v>0.29795918367346996</c:v>
                </c:pt>
                <c:pt idx="6">
                  <c:v>0.25714285714285784</c:v>
                </c:pt>
                <c:pt idx="7">
                  <c:v>0.23673469387755139</c:v>
                </c:pt>
              </c:numCache>
            </c:numRef>
          </c:val>
        </c:ser>
        <c:dLbls>
          <c:showLegendKey val="0"/>
          <c:showVal val="0"/>
          <c:showCatName val="0"/>
          <c:showSerName val="0"/>
          <c:showPercent val="0"/>
          <c:showBubbleSize val="0"/>
        </c:dLbls>
        <c:axId val="359068952"/>
        <c:axId val="359067384"/>
      </c:areaChart>
      <c:catAx>
        <c:axId val="359068952"/>
        <c:scaling>
          <c:orientation val="minMax"/>
        </c:scaling>
        <c:delete val="0"/>
        <c:axPos val="b"/>
        <c:numFmt formatCode="General" sourceLinked="0"/>
        <c:majorTickMark val="out"/>
        <c:minorTickMark val="none"/>
        <c:tickLblPos val="nextTo"/>
        <c:txPr>
          <a:bodyPr/>
          <a:lstStyle/>
          <a:p>
            <a:pPr>
              <a:defRPr lang="en-US"/>
            </a:pPr>
            <a:endParaRPr lang="en-US"/>
          </a:p>
        </c:txPr>
        <c:crossAx val="359067384"/>
        <c:crosses val="autoZero"/>
        <c:auto val="1"/>
        <c:lblAlgn val="ctr"/>
        <c:lblOffset val="100"/>
        <c:noMultiLvlLbl val="0"/>
      </c:catAx>
      <c:valAx>
        <c:axId val="359067384"/>
        <c:scaling>
          <c:orientation val="minMax"/>
          <c:max val="1"/>
        </c:scaling>
        <c:delete val="0"/>
        <c:axPos val="l"/>
        <c:majorGridlines/>
        <c:numFmt formatCode="0%" sourceLinked="1"/>
        <c:majorTickMark val="out"/>
        <c:minorTickMark val="none"/>
        <c:tickLblPos val="nextTo"/>
        <c:txPr>
          <a:bodyPr/>
          <a:lstStyle/>
          <a:p>
            <a:pPr>
              <a:defRPr lang="en-US"/>
            </a:pPr>
            <a:endParaRPr lang="en-US"/>
          </a:p>
        </c:txPr>
        <c:crossAx val="359068952"/>
        <c:crosses val="autoZero"/>
        <c:crossBetween val="midCat"/>
      </c:valAx>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E711A-43BA-574D-B644-8CF882FE3AF3}" type="datetimeFigureOut">
              <a:rPr lang="en-US" smtClean="0"/>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FAC2B-60B2-6344-8478-EEE2C57E3D84}" type="slidenum">
              <a:rPr lang="en-US" smtClean="0"/>
              <a:pPr/>
              <a:t>‹#›</a:t>
            </a:fld>
            <a:endParaRPr lang="en-US"/>
          </a:p>
        </p:txBody>
      </p:sp>
    </p:spTree>
    <p:extLst>
      <p:ext uri="{BB962C8B-B14F-4D97-AF65-F5344CB8AC3E}">
        <p14:creationId xmlns:p14="http://schemas.microsoft.com/office/powerpoint/2010/main" val="2634370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136788F-D734-DB4E-B32C-0EF9F9355E1E}" type="slidenum">
              <a:rPr lang="en-GB" sz="1200"/>
              <a:pPr/>
              <a:t>1</a:t>
            </a:fld>
            <a:endParaRPr lang="en-GB"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extLst>
      <p:ext uri="{BB962C8B-B14F-4D97-AF65-F5344CB8AC3E}">
        <p14:creationId xmlns:p14="http://schemas.microsoft.com/office/powerpoint/2010/main" val="23220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33F2C32-2D2D-4F37-BBA8-8AFAA5DC8B9D}" type="slidenum">
              <a:rPr lang="fr-FR" smtClean="0"/>
              <a:pPr/>
              <a:t>28</a:t>
            </a:fld>
            <a:endParaRPr lang="fr-FR"/>
          </a:p>
        </p:txBody>
      </p:sp>
    </p:spTree>
    <p:extLst>
      <p:ext uri="{BB962C8B-B14F-4D97-AF65-F5344CB8AC3E}">
        <p14:creationId xmlns:p14="http://schemas.microsoft.com/office/powerpoint/2010/main" val="137881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451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charset="0"/>
            </a:endParaRPr>
          </a:p>
        </p:txBody>
      </p:sp>
    </p:spTree>
    <p:extLst>
      <p:ext uri="{BB962C8B-B14F-4D97-AF65-F5344CB8AC3E}">
        <p14:creationId xmlns:p14="http://schemas.microsoft.com/office/powerpoint/2010/main" val="426281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charset="0"/>
            </a:endParaRPr>
          </a:p>
        </p:txBody>
      </p:sp>
      <p:sp>
        <p:nvSpPr>
          <p:cNvPr id="686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59ED467-1B01-274B-AAC6-604209A99D09}" type="slidenum">
              <a:rPr lang="en-GB" sz="1200">
                <a:latin typeface="Calibri" charset="0"/>
              </a:rPr>
              <a:pPr algn="r" eaLnBrk="1" hangingPunct="1"/>
              <a:t>33</a:t>
            </a:fld>
            <a:endParaRPr lang="en-GB" sz="1200">
              <a:latin typeface="Calibri" charset="0"/>
            </a:endParaRPr>
          </a:p>
        </p:txBody>
      </p:sp>
    </p:spTree>
    <p:extLst>
      <p:ext uri="{BB962C8B-B14F-4D97-AF65-F5344CB8AC3E}">
        <p14:creationId xmlns:p14="http://schemas.microsoft.com/office/powerpoint/2010/main" val="265239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955E22-82A3-5349-A776-2EBDE217854D}" type="slidenum">
              <a:rPr lang="en-GB" sz="1200"/>
              <a:pPr/>
              <a:t>34</a:t>
            </a:fld>
            <a:endParaRPr lang="en-GB" sz="1200"/>
          </a:p>
        </p:txBody>
      </p:sp>
    </p:spTree>
    <p:extLst>
      <p:ext uri="{BB962C8B-B14F-4D97-AF65-F5344CB8AC3E}">
        <p14:creationId xmlns:p14="http://schemas.microsoft.com/office/powerpoint/2010/main" val="27948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22BB45-C74C-E746-800E-F0DE0F45520B}" type="slidenum">
              <a:rPr lang="en-GB" smtClean="0"/>
              <a:pPr>
                <a:defRPr/>
              </a:pPr>
              <a:t>5</a:t>
            </a:fld>
            <a:endParaRPr lang="en-GB"/>
          </a:p>
        </p:txBody>
      </p:sp>
    </p:spTree>
    <p:extLst>
      <p:ext uri="{BB962C8B-B14F-4D97-AF65-F5344CB8AC3E}">
        <p14:creationId xmlns:p14="http://schemas.microsoft.com/office/powerpoint/2010/main" val="270056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cs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F9FC5D-4C7D-2F44-8750-38E3F34F1420}" type="slidenum">
              <a:rPr lang="en-GB">
                <a:latin typeface="Times" charset="0"/>
              </a:rPr>
              <a:pPr eaLnBrk="1" hangingPunct="1"/>
              <a:t>6</a:t>
            </a:fld>
            <a:endParaRPr lang="en-GB">
              <a:latin typeface="Times" charset="0"/>
            </a:endParaRPr>
          </a:p>
        </p:txBody>
      </p:sp>
    </p:spTree>
    <p:extLst>
      <p:ext uri="{BB962C8B-B14F-4D97-AF65-F5344CB8AC3E}">
        <p14:creationId xmlns:p14="http://schemas.microsoft.com/office/powerpoint/2010/main" val="329690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45C891-F04D-1E44-AED6-CAB2B2683492}" type="slidenum">
              <a:rPr lang="en-GB">
                <a:latin typeface="Times" charset="0"/>
              </a:rPr>
              <a:pPr eaLnBrk="1" hangingPunct="1"/>
              <a:t>7</a:t>
            </a:fld>
            <a:endParaRPr lang="en-GB">
              <a:latin typeface="Times" charset="0"/>
            </a:endParaRPr>
          </a:p>
        </p:txBody>
      </p:sp>
    </p:spTree>
    <p:extLst>
      <p:ext uri="{BB962C8B-B14F-4D97-AF65-F5344CB8AC3E}">
        <p14:creationId xmlns:p14="http://schemas.microsoft.com/office/powerpoint/2010/main" val="141734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45C891-F04D-1E44-AED6-CAB2B2683492}" type="slidenum">
              <a:rPr lang="en-GB">
                <a:latin typeface="Times" charset="0"/>
              </a:rPr>
              <a:pPr eaLnBrk="1" hangingPunct="1"/>
              <a:t>8</a:t>
            </a:fld>
            <a:endParaRPr lang="en-GB">
              <a:latin typeface="Times" charset="0"/>
            </a:endParaRPr>
          </a:p>
        </p:txBody>
      </p:sp>
    </p:spTree>
    <p:extLst>
      <p:ext uri="{BB962C8B-B14F-4D97-AF65-F5344CB8AC3E}">
        <p14:creationId xmlns:p14="http://schemas.microsoft.com/office/powerpoint/2010/main" val="425167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484FAC2B-60B2-6344-8478-EEE2C57E3D84}" type="slidenum">
              <a:rPr lang="en-US" smtClean="0"/>
              <a:pPr/>
              <a:t>15</a:t>
            </a:fld>
            <a:endParaRPr lang="en-US"/>
          </a:p>
        </p:txBody>
      </p:sp>
    </p:spTree>
    <p:extLst>
      <p:ext uri="{BB962C8B-B14F-4D97-AF65-F5344CB8AC3E}">
        <p14:creationId xmlns:p14="http://schemas.microsoft.com/office/powerpoint/2010/main" val="95232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DCBE4119-12D5-A44F-B0DC-F92595F52177}" type="slidenum">
              <a:rPr lang="en-US" sz="1200"/>
              <a:pPr algn="r" eaLnBrk="1" hangingPunct="1"/>
              <a:t>19</a:t>
            </a:fld>
            <a:endParaRPr lang="en-US"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983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DCBE4119-12D5-A44F-B0DC-F92595F52177}" type="slidenum">
              <a:rPr lang="en-US" sz="1200"/>
              <a:pPr algn="r" eaLnBrk="1" hangingPunct="1"/>
              <a:t>21</a:t>
            </a:fld>
            <a:endParaRPr lang="en-US"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15240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B656512-A78B-5A45-9CDD-5520FDD179D3}" type="slidenum">
              <a:rPr lang="en-US" sz="1200"/>
              <a:pPr algn="r" eaLnBrk="1" hangingPunct="1"/>
              <a:t>22</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53994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6B42F-3D12-4DB0-8ED1-147A347A25B6}"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6B42F-3D12-4DB0-8ED1-147A347A25B6}"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26B42F-3D12-4DB0-8ED1-147A347A25B6}"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6B42F-3D12-4DB0-8ED1-147A347A25B6}"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0BE4A-5BF4-49DC-B647-26FCDFA40FA3}" type="datetimeFigureOut">
              <a:rPr lang="en-GB" smtClean="0"/>
              <a:pPr/>
              <a:t>13/04/2015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6B42F-3D12-4DB0-8ED1-147A347A25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BC0BE4A-5BF4-49DC-B647-26FCDFA40FA3}" type="datetimeFigureOut">
              <a:rPr lang="en-GB" smtClean="0"/>
              <a:pPr/>
              <a:t>13/04/2015</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526B42F-3D12-4DB0-8ED1-147A347A25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base-uk.org/about/about-supported-employment" TargetMode="External"/><Relationship Id="rId2" Type="http://schemas.openxmlformats.org/officeDocument/2006/relationships/hyperlink" Target="http://www.eusetoolkit.eu/index.php/supported-employme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beyer@cardiff.ac.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prints.gla.ac.uk/view/author/6929.html" TargetMode="External"/><Relationship Id="rId2" Type="http://schemas.openxmlformats.org/officeDocument/2006/relationships/hyperlink" Target="http://eprints.gla.ac.uk/view/author/1938.html" TargetMode="External"/><Relationship Id="rId1" Type="http://schemas.openxmlformats.org/officeDocument/2006/relationships/slideLayout" Target="../slideLayouts/slideLayout2.xml"/><Relationship Id="rId6" Type="http://schemas.openxmlformats.org/officeDocument/2006/relationships/hyperlink" Target="http://www.pssru.ac.uk/publication-details.php?id=1522" TargetMode="External"/><Relationship Id="rId5" Type="http://schemas.openxmlformats.org/officeDocument/2006/relationships/hyperlink" Target="http://dx.doi.org/10.1111/j.1468-3148.2009.00541.x" TargetMode="External"/><Relationship Id="rId4" Type="http://schemas.openxmlformats.org/officeDocument/2006/relationships/hyperlink" Target="http://eprints.gla.ac.uk/view/journal_volume/Journal_of_Applied_Research_in_Intellectual_Disabilitie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28596" y="928670"/>
            <a:ext cx="8143932" cy="1285884"/>
          </a:xfrm>
        </p:spPr>
        <p:txBody>
          <a:bodyPr/>
          <a:lstStyle/>
          <a:p>
            <a:r>
              <a:rPr lang="ka-GE" sz="3200" dirty="0" smtClean="0"/>
              <a:t/>
            </a:r>
            <a:br>
              <a:rPr lang="ka-GE" sz="3200" dirty="0" smtClean="0"/>
            </a:br>
            <a:r>
              <a:rPr lang="ka-GE" sz="2400" b="1" dirty="0" smtClean="0"/>
              <a:t>მხარდაჭერით </a:t>
            </a:r>
            <a:r>
              <a:rPr lang="en-US" sz="2400" b="1" dirty="0" smtClean="0"/>
              <a:t> </a:t>
            </a:r>
            <a:r>
              <a:rPr lang="ka-GE" sz="2400" b="1" dirty="0" smtClean="0"/>
              <a:t>დასაქმების   კვლევითი   მტკიცებულებები</a:t>
            </a:r>
            <a:endParaRPr lang="en-GB" sz="2400" b="1" dirty="0"/>
          </a:p>
        </p:txBody>
      </p:sp>
      <p:sp>
        <p:nvSpPr>
          <p:cNvPr id="15362" name="Rectangle 3"/>
          <p:cNvSpPr>
            <a:spLocks noGrp="1" noChangeArrowheads="1"/>
          </p:cNvSpPr>
          <p:nvPr>
            <p:ph type="subTitle" idx="1"/>
          </p:nvPr>
        </p:nvSpPr>
        <p:spPr>
          <a:xfrm>
            <a:off x="428596" y="3643314"/>
            <a:ext cx="8215370" cy="1857388"/>
          </a:xfrm>
        </p:spPr>
        <p:txBody>
          <a:bodyPr>
            <a:normAutofit/>
          </a:bodyPr>
          <a:lstStyle/>
          <a:p>
            <a:r>
              <a:rPr lang="ka-GE" sz="2000" b="1" dirty="0" smtClean="0"/>
              <a:t>სტეფჰენ ბეიერი</a:t>
            </a:r>
            <a:r>
              <a:rPr lang="ka-GE" sz="2000" dirty="0" smtClean="0"/>
              <a:t> </a:t>
            </a:r>
            <a:endParaRPr lang="en-GB" sz="2000" dirty="0">
              <a:latin typeface="Arial" charset="0"/>
            </a:endParaRPr>
          </a:p>
          <a:p>
            <a:r>
              <a:rPr lang="ka-GE" sz="1600" dirty="0" smtClean="0"/>
              <a:t>კარდიფის უნივერსიტეტის</a:t>
            </a:r>
          </a:p>
          <a:p>
            <a:r>
              <a:rPr lang="ka-GE" sz="1600" dirty="0" smtClean="0"/>
              <a:t> სამედიცინო სკოლასთან არსებული</a:t>
            </a:r>
          </a:p>
          <a:p>
            <a:r>
              <a:rPr lang="ka-GE" sz="1600" dirty="0" smtClean="0"/>
              <a:t>დასწავლის სირთულეების ცენტრი</a:t>
            </a:r>
          </a:p>
          <a:p>
            <a:r>
              <a:rPr lang="ka-GE" sz="1600" dirty="0" smtClean="0">
                <a:latin typeface="Arial" charset="0"/>
              </a:rPr>
              <a:t>უელსი, დიდი ბრიტანეთი</a:t>
            </a:r>
            <a:endParaRPr lang="en-GB" sz="1600" dirty="0">
              <a:latin typeface="Arial" charset="0"/>
            </a:endParaRPr>
          </a:p>
        </p:txBody>
      </p:sp>
      <p:sp>
        <p:nvSpPr>
          <p:cNvPr id="2" name="TextBox 1"/>
          <p:cNvSpPr txBox="1"/>
          <p:nvPr/>
        </p:nvSpPr>
        <p:spPr>
          <a:xfrm>
            <a:off x="500034" y="5857892"/>
            <a:ext cx="5357850" cy="523220"/>
          </a:xfrm>
          <a:prstGeom prst="rect">
            <a:avLst/>
          </a:prstGeom>
          <a:noFill/>
        </p:spPr>
        <p:txBody>
          <a:bodyPr wrap="square" rtlCol="0">
            <a:spAutoFit/>
          </a:bodyPr>
          <a:lstStyle/>
          <a:p>
            <a:r>
              <a:rPr lang="ka-GE" sz="1400" b="1" dirty="0" smtClean="0">
                <a:latin typeface="+mn-lt"/>
              </a:rPr>
              <a:t>ინკლუზიური  განათლების  </a:t>
            </a:r>
            <a:r>
              <a:rPr lang="en-US" sz="1400" b="1" dirty="0" smtClean="0">
                <a:latin typeface="+mn-lt"/>
              </a:rPr>
              <a:t>II </a:t>
            </a:r>
            <a:r>
              <a:rPr lang="ka-GE" sz="1400" b="1" dirty="0" smtClean="0"/>
              <a:t>საერთაშორისო კონფენერცია</a:t>
            </a:r>
            <a:endParaRPr lang="en-GB" sz="1400" dirty="0">
              <a:latin typeface="+mn-lt"/>
            </a:endParaRPr>
          </a:p>
          <a:p>
            <a:r>
              <a:rPr lang="en-US" sz="1400" b="1" dirty="0" smtClean="0">
                <a:solidFill>
                  <a:srgbClr val="FF0000"/>
                </a:solidFill>
                <a:latin typeface="+mn-lt"/>
              </a:rPr>
              <a:t>“</a:t>
            </a:r>
            <a:r>
              <a:rPr lang="ka-GE" sz="1400" b="1" dirty="0" smtClean="0">
                <a:solidFill>
                  <a:srgbClr val="FF0000"/>
                </a:solidFill>
                <a:latin typeface="+mn-lt"/>
              </a:rPr>
              <a:t>შექმენი შესაძლებლობა</a:t>
            </a:r>
            <a:r>
              <a:rPr lang="en-US" sz="1400" b="1" dirty="0" smtClean="0">
                <a:solidFill>
                  <a:srgbClr val="FF0000"/>
                </a:solidFill>
                <a:latin typeface="+mn-lt"/>
              </a:rPr>
              <a:t>”</a:t>
            </a:r>
            <a:endParaRPr lang="en-GB" sz="1400" dirty="0">
              <a:solidFill>
                <a:srgbClr val="FF0000"/>
              </a:solidFill>
              <a:latin typeface="+mn-lt"/>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301208"/>
            <a:ext cx="1325880" cy="1258570"/>
          </a:xfrm>
          <a:prstGeom prst="rect">
            <a:avLst/>
          </a:prstGeom>
          <a:noFill/>
          <a:ln>
            <a:noFill/>
          </a:ln>
        </p:spPr>
      </p:pic>
    </p:spTree>
    <p:extLst>
      <p:ext uri="{BB962C8B-B14F-4D97-AF65-F5344CB8AC3E}">
        <p14:creationId xmlns:p14="http://schemas.microsoft.com/office/powerpoint/2010/main" val="235953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8596" y="357166"/>
            <a:ext cx="8001056" cy="676260"/>
          </a:xfrm>
        </p:spPr>
        <p:txBody>
          <a:bodyPr>
            <a:normAutofit fontScale="90000"/>
          </a:bodyPr>
          <a:lstStyle/>
          <a:p>
            <a:r>
              <a:rPr lang="ka-GE" sz="2400" b="1" dirty="0" smtClean="0">
                <a:latin typeface="Arial" charset="0"/>
              </a:rPr>
              <a:t>მხარდაჭერით დასაქმების შედარებითი შედეგები - გადასახადის გადამხდელები    - აშშ</a:t>
            </a:r>
            <a:endParaRPr lang="en-US" sz="2400" b="1" dirty="0">
              <a:latin typeface="Arial" charset="0"/>
            </a:endParaRPr>
          </a:p>
        </p:txBody>
      </p:sp>
      <p:sp>
        <p:nvSpPr>
          <p:cNvPr id="22530" name="Content Placeholder 2"/>
          <p:cNvSpPr>
            <a:spLocks noGrp="1"/>
          </p:cNvSpPr>
          <p:nvPr>
            <p:ph idx="1"/>
          </p:nvPr>
        </p:nvSpPr>
        <p:spPr>
          <a:xfrm>
            <a:off x="214282" y="5286388"/>
            <a:ext cx="8715436" cy="1571612"/>
          </a:xfrm>
        </p:spPr>
        <p:txBody>
          <a:bodyPr>
            <a:normAutofit fontScale="40000" lnSpcReduction="20000"/>
          </a:bodyPr>
          <a:lstStyle/>
          <a:p>
            <a:pPr marL="0" indent="0">
              <a:buNone/>
            </a:pPr>
            <a:endParaRPr lang="ka-GE" sz="1600" i="1" dirty="0" smtClean="0"/>
          </a:p>
          <a:p>
            <a:pPr marL="0" indent="0">
              <a:lnSpc>
                <a:spcPct val="170000"/>
              </a:lnSpc>
              <a:buNone/>
            </a:pPr>
            <a:r>
              <a:rPr lang="ka-GE" sz="2500" i="1" dirty="0" smtClean="0"/>
              <a:t>წარმოდგენილი კვლევა კიდევ ერთხელ ადასტურებს, რომ ეროვნულ დონეზე,  ისევე  როგორც არსებული მონაცემების გმიხედვით,  მხარდაჭერით დასაქმების სერვისის უზრუნველყოფა ინტელექტუალური შეზღუდვების მქონე პირთათვის,  55 შტატიდან  46 შტატსა ტერიტორიულ ერთეულზე აღიარებულია   ფინანსურად  გონვრულ  გადაწყვეტილებად </a:t>
            </a:r>
          </a:p>
          <a:p>
            <a:pPr marL="0" indent="0">
              <a:lnSpc>
                <a:spcPct val="170000"/>
              </a:lnSpc>
              <a:buNone/>
            </a:pPr>
            <a:r>
              <a:rPr lang="en-US" sz="2500" i="1" dirty="0" err="1" smtClean="0">
                <a:latin typeface="Arial" charset="0"/>
              </a:rPr>
              <a:t>Cimera</a:t>
            </a:r>
            <a:r>
              <a:rPr lang="en-US" sz="2500" i="1" dirty="0" smtClean="0">
                <a:latin typeface="Arial" charset="0"/>
              </a:rPr>
              <a:t> (2010)</a:t>
            </a:r>
            <a:endParaRPr lang="en-US" sz="2500" i="1"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13836623"/>
              </p:ext>
            </p:extLst>
          </p:nvPr>
        </p:nvGraphicFramePr>
        <p:xfrm>
          <a:off x="253831" y="1214422"/>
          <a:ext cx="8604449" cy="1620520"/>
        </p:xfrm>
        <a:graphic>
          <a:graphicData uri="http://schemas.openxmlformats.org/drawingml/2006/table">
            <a:tbl>
              <a:tblPr firstRow="1" bandRow="1">
                <a:tableStyleId>{5C22544A-7EE6-4342-B048-85BDC9FD1C3A}</a:tableStyleId>
              </a:tblPr>
              <a:tblGrid>
                <a:gridCol w="1551111"/>
                <a:gridCol w="960211"/>
                <a:gridCol w="886349"/>
                <a:gridCol w="904554"/>
                <a:gridCol w="1075556"/>
                <a:gridCol w="1075556"/>
                <a:gridCol w="1075556"/>
                <a:gridCol w="1075556"/>
              </a:tblGrid>
              <a:tr h="370840">
                <a:tc>
                  <a:txBody>
                    <a:bodyPr/>
                    <a:lstStyle/>
                    <a:p>
                      <a:endParaRPr lang="en-US" dirty="0"/>
                    </a:p>
                  </a:txBody>
                  <a:tcPr/>
                </a:tc>
                <a:tc>
                  <a:txBody>
                    <a:bodyPr/>
                    <a:lstStyle/>
                    <a:p>
                      <a:r>
                        <a:rPr lang="en-US" dirty="0" smtClean="0"/>
                        <a:t>2002</a:t>
                      </a:r>
                      <a:endParaRPr lang="en-US" dirty="0"/>
                    </a:p>
                  </a:txBody>
                  <a:tcPr/>
                </a:tc>
                <a:tc>
                  <a:txBody>
                    <a:bodyPr/>
                    <a:lstStyle/>
                    <a:p>
                      <a:r>
                        <a:rPr lang="en-US" dirty="0" smtClean="0"/>
                        <a:t>2003</a:t>
                      </a:r>
                      <a:endParaRPr lang="en-US" dirty="0"/>
                    </a:p>
                  </a:txBody>
                  <a:tcPr/>
                </a:tc>
                <a:tc>
                  <a:txBody>
                    <a:bodyPr/>
                    <a:lstStyle/>
                    <a:p>
                      <a:r>
                        <a:rPr lang="en-US" dirty="0" smtClean="0"/>
                        <a:t>2004</a:t>
                      </a:r>
                      <a:endParaRPr lang="en-US" dirty="0"/>
                    </a:p>
                  </a:txBody>
                  <a:tcPr/>
                </a:tc>
                <a:tc>
                  <a:txBody>
                    <a:bodyPr/>
                    <a:lstStyle/>
                    <a:p>
                      <a:r>
                        <a:rPr lang="en-US" dirty="0" smtClean="0"/>
                        <a:t>2005</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2002-8</a:t>
                      </a:r>
                      <a:endParaRPr lang="en-US" dirty="0"/>
                    </a:p>
                  </a:txBody>
                  <a:tcPr/>
                </a:tc>
              </a:tr>
              <a:tr h="370840">
                <a:tc>
                  <a:txBody>
                    <a:bodyPr/>
                    <a:lstStyle/>
                    <a:p>
                      <a:r>
                        <a:rPr lang="ka-GE" sz="1400" b="0" i="0" u="none" strike="noStrike" kern="1200" baseline="0" dirty="0" smtClean="0">
                          <a:solidFill>
                            <a:schemeClr val="dk1"/>
                          </a:solidFill>
                          <a:latin typeface="+mn-lt"/>
                          <a:ea typeface="+mn-ea"/>
                          <a:cs typeface="+mn-cs"/>
                        </a:rPr>
                        <a:t>ყოველთვიური წმინდა მოგება</a:t>
                      </a:r>
                      <a:endParaRPr lang="en-US" sz="1400" dirty="0"/>
                    </a:p>
                  </a:txBody>
                  <a:tcPr/>
                </a:tc>
                <a:tc>
                  <a:txBody>
                    <a:bodyPr/>
                    <a:lstStyle/>
                    <a:p>
                      <a:r>
                        <a:rPr lang="en-US" sz="1400" dirty="0" smtClean="0"/>
                        <a:t>$108.91</a:t>
                      </a:r>
                      <a:endParaRPr lang="en-US" sz="1400" dirty="0"/>
                    </a:p>
                  </a:txBody>
                  <a:tcPr/>
                </a:tc>
                <a:tc>
                  <a:txBody>
                    <a:bodyPr/>
                    <a:lstStyle/>
                    <a:p>
                      <a:r>
                        <a:rPr lang="en-US" sz="1400" dirty="0" smtClean="0"/>
                        <a:t>$128.31</a:t>
                      </a:r>
                      <a:endParaRPr lang="en-US" sz="1400" dirty="0"/>
                    </a:p>
                  </a:txBody>
                  <a:tcPr/>
                </a:tc>
                <a:tc>
                  <a:txBody>
                    <a:bodyPr/>
                    <a:lstStyle/>
                    <a:p>
                      <a:r>
                        <a:rPr lang="en-US" sz="1400" dirty="0" smtClean="0"/>
                        <a:t>$174.88</a:t>
                      </a:r>
                      <a:endParaRPr lang="en-US" sz="1400" dirty="0"/>
                    </a:p>
                  </a:txBody>
                  <a:tcPr/>
                </a:tc>
                <a:tc>
                  <a:txBody>
                    <a:bodyPr/>
                    <a:lstStyle/>
                    <a:p>
                      <a:r>
                        <a:rPr lang="en-US" sz="1400" dirty="0" smtClean="0"/>
                        <a:t>$131.98</a:t>
                      </a:r>
                      <a:endParaRPr lang="en-US" sz="1400" dirty="0"/>
                    </a:p>
                  </a:txBody>
                  <a:tcPr/>
                </a:tc>
                <a:tc>
                  <a:txBody>
                    <a:bodyPr/>
                    <a:lstStyle/>
                    <a:p>
                      <a:r>
                        <a:rPr lang="en-US" sz="1400" dirty="0" smtClean="0"/>
                        <a:t>$134.17</a:t>
                      </a:r>
                      <a:endParaRPr lang="en-US" sz="1400" dirty="0"/>
                    </a:p>
                  </a:txBody>
                  <a:tcPr/>
                </a:tc>
                <a:tc>
                  <a:txBody>
                    <a:bodyPr/>
                    <a:lstStyle/>
                    <a:p>
                      <a:r>
                        <a:rPr lang="en-US" sz="1400" dirty="0" smtClean="0"/>
                        <a:t>$119.43</a:t>
                      </a:r>
                      <a:endParaRPr lang="en-US" sz="1400" dirty="0"/>
                    </a:p>
                  </a:txBody>
                  <a:tcPr/>
                </a:tc>
                <a:tc>
                  <a:txBody>
                    <a:bodyPr/>
                    <a:lstStyle/>
                    <a:p>
                      <a:r>
                        <a:rPr lang="en-US" sz="1400" dirty="0" smtClean="0"/>
                        <a:t>$133.10</a:t>
                      </a:r>
                      <a:endParaRPr lang="en-US" sz="1400" dirty="0"/>
                    </a:p>
                  </a:txBody>
                  <a:tcPr/>
                </a:tc>
              </a:tr>
              <a:tr h="370840">
                <a:tc>
                  <a:txBody>
                    <a:bodyPr/>
                    <a:lstStyle/>
                    <a:p>
                      <a:pPr algn="l"/>
                      <a:r>
                        <a:rPr lang="ka-GE" sz="1400" b="0" i="0" u="none" strike="noStrike" kern="1200" baseline="0" dirty="0" smtClean="0">
                          <a:solidFill>
                            <a:schemeClr val="dk1"/>
                          </a:solidFill>
                          <a:latin typeface="+mn-lt"/>
                          <a:ea typeface="+mn-ea"/>
                          <a:cs typeface="+mn-cs"/>
                        </a:rPr>
                        <a:t>მოგება-ხარჯების  თანაფარდობა</a:t>
                      </a:r>
                      <a:endParaRPr lang="en-US" sz="1400" kern="1200" dirty="0">
                        <a:solidFill>
                          <a:schemeClr val="dk1"/>
                        </a:solidFill>
                        <a:latin typeface="+mn-lt"/>
                        <a:ea typeface="+mn-ea"/>
                        <a:cs typeface="+mn-cs"/>
                      </a:endParaRPr>
                    </a:p>
                  </a:txBody>
                  <a:tcPr/>
                </a:tc>
                <a:tc>
                  <a:txBody>
                    <a:bodyPr/>
                    <a:lstStyle/>
                    <a:p>
                      <a:r>
                        <a:rPr lang="en-US" dirty="0" smtClean="0"/>
                        <a:t>1.17</a:t>
                      </a:r>
                      <a:endParaRPr lang="en-US" dirty="0"/>
                    </a:p>
                  </a:txBody>
                  <a:tcPr/>
                </a:tc>
                <a:tc>
                  <a:txBody>
                    <a:bodyPr/>
                    <a:lstStyle/>
                    <a:p>
                      <a:r>
                        <a:rPr lang="en-US" dirty="0" smtClean="0"/>
                        <a:t>1.20</a:t>
                      </a:r>
                      <a:endParaRPr lang="en-US" dirty="0"/>
                    </a:p>
                  </a:txBody>
                  <a:tcPr/>
                </a:tc>
                <a:tc>
                  <a:txBody>
                    <a:bodyPr/>
                    <a:lstStyle/>
                    <a:p>
                      <a:r>
                        <a:rPr lang="en-US" dirty="0" smtClean="0"/>
                        <a:t>1.29</a:t>
                      </a:r>
                      <a:endParaRPr lang="en-US" dirty="0"/>
                    </a:p>
                  </a:txBody>
                  <a:tcPr/>
                </a:tc>
                <a:tc>
                  <a:txBody>
                    <a:bodyPr/>
                    <a:lstStyle/>
                    <a:p>
                      <a:r>
                        <a:rPr lang="en-US" dirty="0" smtClean="0"/>
                        <a:t>1.21</a:t>
                      </a:r>
                      <a:endParaRPr lang="en-US" dirty="0"/>
                    </a:p>
                  </a:txBody>
                  <a:tcPr/>
                </a:tc>
                <a:tc>
                  <a:txBody>
                    <a:bodyPr/>
                    <a:lstStyle/>
                    <a:p>
                      <a:r>
                        <a:rPr lang="en-US" dirty="0" smtClean="0"/>
                        <a:t>1.21</a:t>
                      </a:r>
                      <a:endParaRPr lang="en-US" dirty="0"/>
                    </a:p>
                  </a:txBody>
                  <a:tcPr/>
                </a:tc>
                <a:tc>
                  <a:txBody>
                    <a:bodyPr/>
                    <a:lstStyle/>
                    <a:p>
                      <a:r>
                        <a:rPr lang="en-US" dirty="0" smtClean="0"/>
                        <a:t>1.18</a:t>
                      </a:r>
                      <a:endParaRPr lang="en-US" dirty="0"/>
                    </a:p>
                  </a:txBody>
                  <a:tcPr/>
                </a:tc>
                <a:tc>
                  <a:txBody>
                    <a:bodyPr/>
                    <a:lstStyle/>
                    <a:p>
                      <a:r>
                        <a:rPr lang="en-US" dirty="0" smtClean="0"/>
                        <a:t>1.21</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38105544"/>
              </p:ext>
            </p:extLst>
          </p:nvPr>
        </p:nvGraphicFramePr>
        <p:xfrm>
          <a:off x="285720" y="3429000"/>
          <a:ext cx="8604449" cy="1763396"/>
        </p:xfrm>
        <a:graphic>
          <a:graphicData uri="http://schemas.openxmlformats.org/drawingml/2006/table">
            <a:tbl>
              <a:tblPr firstRow="1" bandRow="1">
                <a:tableStyleId>{5C22544A-7EE6-4342-B048-85BDC9FD1C3A}</a:tableStyleId>
              </a:tblPr>
              <a:tblGrid>
                <a:gridCol w="1571636"/>
                <a:gridCol w="939686"/>
                <a:gridCol w="886349"/>
                <a:gridCol w="904554"/>
                <a:gridCol w="1075556"/>
                <a:gridCol w="1075556"/>
                <a:gridCol w="1075556"/>
                <a:gridCol w="1075556"/>
              </a:tblGrid>
              <a:tr h="513716">
                <a:tc>
                  <a:txBody>
                    <a:bodyPr/>
                    <a:lstStyle/>
                    <a:p>
                      <a:endParaRPr lang="en-US" dirty="0"/>
                    </a:p>
                  </a:txBody>
                  <a:tcPr/>
                </a:tc>
                <a:tc>
                  <a:txBody>
                    <a:bodyPr/>
                    <a:lstStyle/>
                    <a:p>
                      <a:r>
                        <a:rPr lang="en-US" dirty="0" smtClean="0"/>
                        <a:t>2002</a:t>
                      </a:r>
                      <a:endParaRPr lang="en-US" dirty="0"/>
                    </a:p>
                  </a:txBody>
                  <a:tcPr/>
                </a:tc>
                <a:tc>
                  <a:txBody>
                    <a:bodyPr/>
                    <a:lstStyle/>
                    <a:p>
                      <a:r>
                        <a:rPr lang="en-US" dirty="0" smtClean="0"/>
                        <a:t>2003</a:t>
                      </a:r>
                      <a:endParaRPr lang="en-US" dirty="0"/>
                    </a:p>
                  </a:txBody>
                  <a:tcPr/>
                </a:tc>
                <a:tc>
                  <a:txBody>
                    <a:bodyPr/>
                    <a:lstStyle/>
                    <a:p>
                      <a:r>
                        <a:rPr lang="en-US" dirty="0" smtClean="0"/>
                        <a:t>2004</a:t>
                      </a:r>
                      <a:endParaRPr lang="en-US" dirty="0"/>
                    </a:p>
                  </a:txBody>
                  <a:tcPr/>
                </a:tc>
                <a:tc>
                  <a:txBody>
                    <a:bodyPr/>
                    <a:lstStyle/>
                    <a:p>
                      <a:r>
                        <a:rPr lang="en-US" dirty="0" smtClean="0"/>
                        <a:t>2005</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2002-8</a:t>
                      </a:r>
                      <a:endParaRPr lang="en-US" dirty="0"/>
                    </a:p>
                  </a:txBody>
                  <a:tcPr/>
                </a:tc>
              </a:tr>
              <a:tr h="370840">
                <a:tc>
                  <a:txBody>
                    <a:bodyPr/>
                    <a:lstStyle/>
                    <a:p>
                      <a:r>
                        <a:rPr lang="ka-GE" sz="1400" b="0" i="0" u="none" strike="noStrike" kern="1200" baseline="0" dirty="0" smtClean="0">
                          <a:solidFill>
                            <a:schemeClr val="dk1"/>
                          </a:solidFill>
                          <a:latin typeface="+mn-lt"/>
                          <a:ea typeface="+mn-ea"/>
                          <a:cs typeface="+mn-cs"/>
                        </a:rPr>
                        <a:t>ყოველთვიური წმინდა მოგება</a:t>
                      </a:r>
                      <a:endParaRPr lang="en-US" sz="1400" dirty="0"/>
                    </a:p>
                  </a:txBody>
                  <a:tcPr/>
                </a:tc>
                <a:tc>
                  <a:txBody>
                    <a:bodyPr/>
                    <a:lstStyle/>
                    <a:p>
                      <a:pPr algn="l"/>
                      <a:r>
                        <a:rPr lang="en-US" sz="1400" b="0" i="0" u="none" strike="noStrike" baseline="0" dirty="0" smtClean="0">
                          <a:latin typeface="+mj-lt"/>
                        </a:rPr>
                        <a:t>$481.74</a:t>
                      </a:r>
                      <a:endParaRPr lang="en-US" sz="1400" dirty="0">
                        <a:latin typeface="+mj-lt"/>
                      </a:endParaRPr>
                    </a:p>
                  </a:txBody>
                  <a:tcPr/>
                </a:tc>
                <a:tc>
                  <a:txBody>
                    <a:bodyPr/>
                    <a:lstStyle/>
                    <a:p>
                      <a:pPr algn="l"/>
                      <a:r>
                        <a:rPr lang="en-US" sz="1400" b="0" i="0" u="none" strike="noStrike" baseline="0" dirty="0" smtClean="0">
                          <a:latin typeface="+mj-lt"/>
                        </a:rPr>
                        <a:t>$483.60</a:t>
                      </a:r>
                    </a:p>
                  </a:txBody>
                  <a:tcPr/>
                </a:tc>
                <a:tc>
                  <a:txBody>
                    <a:bodyPr/>
                    <a:lstStyle/>
                    <a:p>
                      <a:pPr algn="l"/>
                      <a:r>
                        <a:rPr lang="en-US" sz="1400" b="0" i="0" u="none" strike="noStrike" baseline="0" dirty="0" smtClean="0">
                          <a:latin typeface="+mj-lt"/>
                        </a:rPr>
                        <a:t>$474.60 </a:t>
                      </a:r>
                    </a:p>
                  </a:txBody>
                  <a:tcPr/>
                </a:tc>
                <a:tc>
                  <a:txBody>
                    <a:bodyPr/>
                    <a:lstStyle/>
                    <a:p>
                      <a:pPr algn="l"/>
                      <a:r>
                        <a:rPr lang="en-US" sz="1400" b="0" i="0" u="none" strike="noStrike" baseline="0" dirty="0" smtClean="0">
                          <a:latin typeface="+mj-lt"/>
                        </a:rPr>
                        <a:t>$462.02</a:t>
                      </a:r>
                    </a:p>
                  </a:txBody>
                  <a:tcPr/>
                </a:tc>
                <a:tc>
                  <a:txBody>
                    <a:bodyPr/>
                    <a:lstStyle/>
                    <a:p>
                      <a:pPr algn="l"/>
                      <a:r>
                        <a:rPr lang="en-US" sz="1400" b="0" i="0" u="none" strike="noStrike" baseline="0" dirty="0" smtClean="0">
                          <a:latin typeface="+mj-lt"/>
                        </a:rPr>
                        <a:t>$472.76 </a:t>
                      </a:r>
                    </a:p>
                  </a:txBody>
                  <a:tcPr/>
                </a:tc>
                <a:tc>
                  <a:txBody>
                    <a:bodyPr/>
                    <a:lstStyle/>
                    <a:p>
                      <a:pPr algn="l"/>
                      <a:r>
                        <a:rPr lang="en-US" sz="1400" b="0" i="0" u="none" strike="noStrike" baseline="0" dirty="0" smtClean="0">
                          <a:latin typeface="+mj-lt"/>
                        </a:rPr>
                        <a:t>$477.39 </a:t>
                      </a:r>
                    </a:p>
                  </a:txBody>
                  <a:tcPr/>
                </a:tc>
                <a:tc>
                  <a:txBody>
                    <a:bodyPr/>
                    <a:lstStyle/>
                    <a:p>
                      <a:pPr algn="l"/>
                      <a:r>
                        <a:rPr lang="en-US" sz="1400" b="0" i="0" u="none" strike="noStrike" baseline="0" dirty="0" smtClean="0">
                          <a:latin typeface="+mj-lt"/>
                        </a:rPr>
                        <a:t>$475.35</a:t>
                      </a:r>
                    </a:p>
                  </a:txBody>
                  <a:tcPr/>
                </a:tc>
              </a:tr>
              <a:tr h="370840">
                <a:tc>
                  <a:txBody>
                    <a:bodyPr/>
                    <a:lstStyle/>
                    <a:p>
                      <a:pPr algn="l"/>
                      <a:r>
                        <a:rPr lang="ka-GE" sz="1400" b="0" i="0" u="none" strike="noStrike" kern="1200" baseline="0" dirty="0" smtClean="0">
                          <a:solidFill>
                            <a:schemeClr val="dk1"/>
                          </a:solidFill>
                          <a:latin typeface="+mn-lt"/>
                          <a:ea typeface="+mn-ea"/>
                          <a:cs typeface="+mn-cs"/>
                        </a:rPr>
                        <a:t>მოგება-ხარჯების  თანაფარდობა</a:t>
                      </a:r>
                      <a:endParaRPr lang="en-US" sz="1400" kern="1200" dirty="0">
                        <a:solidFill>
                          <a:schemeClr val="dk1"/>
                        </a:solidFill>
                        <a:latin typeface="+mn-lt"/>
                        <a:ea typeface="+mn-ea"/>
                        <a:cs typeface="+mn-cs"/>
                      </a:endParaRPr>
                    </a:p>
                  </a:txBody>
                  <a:tcPr/>
                </a:tc>
                <a:tc>
                  <a:txBody>
                    <a:bodyPr/>
                    <a:lstStyle/>
                    <a:p>
                      <a:pPr algn="l"/>
                      <a:r>
                        <a:rPr lang="en-US" sz="1400" b="0" i="0" u="none" strike="noStrike" baseline="0" dirty="0" smtClean="0">
                          <a:latin typeface="+mj-lt"/>
                        </a:rPr>
                        <a:t>3.85</a:t>
                      </a:r>
                      <a:endParaRPr lang="en-US" sz="1400" dirty="0">
                        <a:latin typeface="+mj-lt"/>
                      </a:endParaRPr>
                    </a:p>
                  </a:txBody>
                  <a:tcPr/>
                </a:tc>
                <a:tc>
                  <a:txBody>
                    <a:bodyPr/>
                    <a:lstStyle/>
                    <a:p>
                      <a:pPr algn="l"/>
                      <a:r>
                        <a:rPr lang="en-US" sz="1400" b="0" i="0" u="none" strike="noStrike" baseline="0" dirty="0" smtClean="0">
                          <a:latin typeface="+mj-lt"/>
                        </a:rPr>
                        <a:t>3.85 </a:t>
                      </a:r>
                    </a:p>
                  </a:txBody>
                  <a:tcPr/>
                </a:tc>
                <a:tc>
                  <a:txBody>
                    <a:bodyPr/>
                    <a:lstStyle/>
                    <a:p>
                      <a:pPr algn="l"/>
                      <a:r>
                        <a:rPr lang="en-US" sz="1400" b="0" i="0" u="none" strike="noStrike" baseline="0" dirty="0" smtClean="0">
                          <a:latin typeface="+mj-lt"/>
                        </a:rPr>
                        <a:t>4.45 </a:t>
                      </a:r>
                    </a:p>
                  </a:txBody>
                  <a:tcPr/>
                </a:tc>
                <a:tc>
                  <a:txBody>
                    <a:bodyPr/>
                    <a:lstStyle/>
                    <a:p>
                      <a:pPr algn="l"/>
                      <a:r>
                        <a:rPr lang="en-US" sz="1400" b="0" i="0" u="none" strike="noStrike" baseline="0" dirty="0" smtClean="0">
                          <a:latin typeface="+mj-lt"/>
                        </a:rPr>
                        <a:t>4.18</a:t>
                      </a:r>
                      <a:endParaRPr lang="en-US" sz="1400" dirty="0">
                        <a:latin typeface="+mj-lt"/>
                      </a:endParaRPr>
                    </a:p>
                  </a:txBody>
                  <a:tcPr/>
                </a:tc>
                <a:tc>
                  <a:txBody>
                    <a:bodyPr/>
                    <a:lstStyle/>
                    <a:p>
                      <a:pPr algn="l"/>
                      <a:r>
                        <a:rPr lang="en-US" sz="1400" b="0" i="0" u="none" strike="noStrike" baseline="0" dirty="0" smtClean="0">
                          <a:latin typeface="+mj-lt"/>
                        </a:rPr>
                        <a:t>4.26 </a:t>
                      </a:r>
                    </a:p>
                  </a:txBody>
                  <a:tcPr/>
                </a:tc>
                <a:tc>
                  <a:txBody>
                    <a:bodyPr/>
                    <a:lstStyle/>
                    <a:p>
                      <a:pPr algn="l"/>
                      <a:r>
                        <a:rPr lang="en-US" sz="1400" b="0" i="0" u="none" strike="noStrike" baseline="0" dirty="0" smtClean="0">
                          <a:latin typeface="+mj-lt"/>
                        </a:rPr>
                        <a:t>4.43</a:t>
                      </a:r>
                      <a:endParaRPr lang="en-US" sz="1400" dirty="0">
                        <a:latin typeface="+mj-lt"/>
                      </a:endParaRPr>
                    </a:p>
                  </a:txBody>
                  <a:tcPr/>
                </a:tc>
                <a:tc>
                  <a:txBody>
                    <a:bodyPr/>
                    <a:lstStyle/>
                    <a:p>
                      <a:pPr algn="l"/>
                      <a:r>
                        <a:rPr lang="en-US" sz="1400" b="0" i="0" u="none" strike="noStrike" baseline="0" dirty="0" smtClean="0">
                          <a:latin typeface="+mj-lt"/>
                        </a:rPr>
                        <a:t>4.20</a:t>
                      </a:r>
                      <a:endParaRPr lang="en-US" sz="1400" dirty="0">
                        <a:latin typeface="+mj-lt"/>
                      </a:endParaRPr>
                    </a:p>
                  </a:txBody>
                  <a:tcPr/>
                </a:tc>
              </a:tr>
            </a:tbl>
          </a:graphicData>
        </a:graphic>
      </p:graphicFrame>
      <p:sp>
        <p:nvSpPr>
          <p:cNvPr id="2" name="TextBox 1"/>
          <p:cNvSpPr txBox="1"/>
          <p:nvPr/>
        </p:nvSpPr>
        <p:spPr>
          <a:xfrm>
            <a:off x="1928794" y="2928934"/>
            <a:ext cx="5168403" cy="338554"/>
          </a:xfrm>
          <a:prstGeom prst="rect">
            <a:avLst/>
          </a:prstGeom>
          <a:noFill/>
        </p:spPr>
        <p:txBody>
          <a:bodyPr wrap="none" rtlCol="0">
            <a:spAutoFit/>
          </a:bodyPr>
          <a:lstStyle/>
          <a:p>
            <a:r>
              <a:rPr lang="ka-GE" sz="1600" dirty="0" smtClean="0">
                <a:solidFill>
                  <a:schemeClr val="tx2"/>
                </a:solidFill>
                <a:latin typeface="Arial" charset="0"/>
              </a:rPr>
              <a:t>ინტელექტუალური შეზღუდვების მქონე პირები</a:t>
            </a:r>
            <a:r>
              <a:rPr lang="en-US" sz="1600" dirty="0" smtClean="0">
                <a:solidFill>
                  <a:schemeClr val="tx2"/>
                </a:solidFill>
                <a:latin typeface="Arial" charset="0"/>
              </a:rPr>
              <a:t>, </a:t>
            </a:r>
            <a:r>
              <a:rPr lang="ka-GE" sz="1600" dirty="0" smtClean="0">
                <a:solidFill>
                  <a:schemeClr val="tx2"/>
                </a:solidFill>
                <a:latin typeface="Arial" charset="0"/>
              </a:rPr>
              <a:t>აშშ</a:t>
            </a:r>
            <a:endParaRPr lang="en-US" sz="1600" dirty="0">
              <a:solidFill>
                <a:schemeClr val="tx2"/>
              </a:solidFill>
            </a:endParaRPr>
          </a:p>
        </p:txBody>
      </p:sp>
    </p:spTree>
    <p:extLst>
      <p:ext uri="{BB962C8B-B14F-4D97-AF65-F5344CB8AC3E}">
        <p14:creationId xmlns:p14="http://schemas.microsoft.com/office/powerpoint/2010/main" val="224914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14282" y="428604"/>
            <a:ext cx="8443913" cy="676260"/>
          </a:xfrm>
        </p:spPr>
        <p:txBody>
          <a:bodyPr>
            <a:normAutofit/>
          </a:bodyPr>
          <a:lstStyle/>
          <a:p>
            <a:r>
              <a:rPr lang="ka-GE" sz="2400" b="1" dirty="0" smtClean="0">
                <a:latin typeface="Arial" charset="0"/>
              </a:rPr>
              <a:t>მხარდაჭერით დასაქმების შედარებითი შედეგები  </a:t>
            </a:r>
            <a:r>
              <a:rPr lang="en-US" sz="2400" b="1" dirty="0" smtClean="0">
                <a:latin typeface="Arial" charset="0"/>
              </a:rPr>
              <a:t>- </a:t>
            </a:r>
            <a:r>
              <a:rPr lang="ka-GE" sz="2400" b="1" dirty="0" smtClean="0">
                <a:latin typeface="Arial" charset="0"/>
              </a:rPr>
              <a:t>აშშ</a:t>
            </a:r>
            <a:endParaRPr lang="en-US" sz="2400" b="1" dirty="0">
              <a:latin typeface="Arial" charset="0"/>
            </a:endParaRPr>
          </a:p>
        </p:txBody>
      </p:sp>
      <p:sp>
        <p:nvSpPr>
          <p:cNvPr id="22530" name="Content Placeholder 2"/>
          <p:cNvSpPr>
            <a:spLocks noGrp="1"/>
          </p:cNvSpPr>
          <p:nvPr>
            <p:ph idx="1"/>
          </p:nvPr>
        </p:nvSpPr>
        <p:spPr>
          <a:xfrm>
            <a:off x="395536" y="1357298"/>
            <a:ext cx="8208962" cy="5240054"/>
          </a:xfrm>
        </p:spPr>
        <p:txBody>
          <a:bodyPr>
            <a:normAutofit/>
          </a:bodyPr>
          <a:lstStyle/>
          <a:p>
            <a:pPr>
              <a:lnSpc>
                <a:spcPct val="150000"/>
              </a:lnSpc>
            </a:pPr>
            <a:r>
              <a:rPr lang="ka-GE" sz="1800" b="1" i="1" dirty="0" smtClean="0"/>
              <a:t>საშუალო   მოგება- ხარჯების  თანაფარდობა </a:t>
            </a:r>
            <a:r>
              <a:rPr lang="en-US" sz="1800" b="1" i="1" dirty="0" smtClean="0"/>
              <a:t>2002-2007 </a:t>
            </a:r>
            <a:r>
              <a:rPr lang="ka-GE" sz="1800" b="1" i="1" dirty="0" smtClean="0"/>
              <a:t> წლებში, კლიენტთა ჯგუფების მიხედვით</a:t>
            </a:r>
            <a:r>
              <a:rPr lang="en-US" sz="1800" b="1" i="1" dirty="0" smtClean="0"/>
              <a:t>:</a:t>
            </a:r>
          </a:p>
          <a:p>
            <a:pPr lvl="1">
              <a:lnSpc>
                <a:spcPct val="150000"/>
              </a:lnSpc>
            </a:pPr>
            <a:r>
              <a:rPr lang="ka-GE" sz="1800" dirty="0" smtClean="0"/>
              <a:t>ყველა კლიენტი  </a:t>
            </a:r>
            <a:r>
              <a:rPr lang="en-US" sz="1800" dirty="0" smtClean="0"/>
              <a:t>= </a:t>
            </a:r>
            <a:r>
              <a:rPr lang="en-US" sz="1800" dirty="0"/>
              <a:t>1.46 </a:t>
            </a:r>
          </a:p>
          <a:p>
            <a:pPr lvl="1">
              <a:lnSpc>
                <a:spcPct val="150000"/>
              </a:lnSpc>
            </a:pPr>
            <a:r>
              <a:rPr lang="ka-GE" sz="1800" dirty="0" smtClean="0"/>
              <a:t>მენტალური  (ფსიქიკური) დაავადებები </a:t>
            </a:r>
            <a:r>
              <a:rPr lang="en-US" sz="1800" dirty="0" smtClean="0"/>
              <a:t>= </a:t>
            </a:r>
            <a:r>
              <a:rPr lang="en-US" sz="1800" dirty="0"/>
              <a:t>1.68 </a:t>
            </a:r>
          </a:p>
          <a:p>
            <a:pPr lvl="1">
              <a:lnSpc>
                <a:spcPct val="150000"/>
              </a:lnSpc>
            </a:pPr>
            <a:r>
              <a:rPr lang="ka-GE" sz="1800" dirty="0" smtClean="0"/>
              <a:t>ფიზიკური შეზღუდვები </a:t>
            </a:r>
            <a:r>
              <a:rPr lang="en-US" sz="1800" dirty="0" smtClean="0"/>
              <a:t>= </a:t>
            </a:r>
            <a:r>
              <a:rPr lang="en-US" sz="1800" dirty="0"/>
              <a:t>1.66 </a:t>
            </a:r>
          </a:p>
          <a:p>
            <a:pPr lvl="1">
              <a:lnSpc>
                <a:spcPct val="150000"/>
              </a:lnSpc>
            </a:pPr>
            <a:r>
              <a:rPr lang="ka-GE" sz="1800" dirty="0" smtClean="0"/>
              <a:t>აუტისტური სპექტრის აშლილობები  </a:t>
            </a:r>
            <a:r>
              <a:rPr lang="en-US" sz="1800" dirty="0" smtClean="0"/>
              <a:t> </a:t>
            </a:r>
            <a:r>
              <a:rPr lang="en-US" sz="1800" dirty="0"/>
              <a:t>= 1.62 </a:t>
            </a:r>
          </a:p>
          <a:p>
            <a:pPr lvl="1">
              <a:lnSpc>
                <a:spcPct val="150000"/>
              </a:lnSpc>
            </a:pPr>
            <a:r>
              <a:rPr lang="ka-GE" sz="1800" dirty="0" smtClean="0"/>
              <a:t>სენსორული დარღვევები  </a:t>
            </a:r>
            <a:r>
              <a:rPr lang="en-US" sz="1800" dirty="0" smtClean="0"/>
              <a:t>= </a:t>
            </a:r>
            <a:r>
              <a:rPr lang="en-US" sz="1800" dirty="0"/>
              <a:t>1.35 </a:t>
            </a:r>
          </a:p>
          <a:p>
            <a:pPr lvl="1">
              <a:lnSpc>
                <a:spcPct val="150000"/>
              </a:lnSpc>
            </a:pPr>
            <a:r>
              <a:rPr lang="ka-GE" sz="1800" dirty="0" smtClean="0"/>
              <a:t>ინტელექტუალური  შეზღუდვები </a:t>
            </a:r>
            <a:r>
              <a:rPr lang="en-US" sz="1800" dirty="0" smtClean="0"/>
              <a:t>= </a:t>
            </a:r>
            <a:r>
              <a:rPr lang="en-US" sz="1800" dirty="0"/>
              <a:t>1.20 </a:t>
            </a:r>
          </a:p>
          <a:p>
            <a:pPr lvl="1">
              <a:lnSpc>
                <a:spcPct val="150000"/>
              </a:lnSpc>
            </a:pPr>
            <a:r>
              <a:rPr lang="ka-GE" sz="1800" dirty="0" smtClean="0"/>
              <a:t>ტვინის ტრავმული დაზიანებები </a:t>
            </a:r>
            <a:r>
              <a:rPr lang="en-US" sz="1800" dirty="0" smtClean="0"/>
              <a:t> </a:t>
            </a:r>
            <a:r>
              <a:rPr lang="en-US" sz="1800" dirty="0"/>
              <a:t>= 1.17 </a:t>
            </a:r>
          </a:p>
          <a:p>
            <a:pPr marL="0" indent="0">
              <a:lnSpc>
                <a:spcPct val="150000"/>
              </a:lnSpc>
              <a:buNone/>
            </a:pPr>
            <a:endParaRPr lang="ka-GE" sz="1800" i="1" dirty="0" smtClean="0">
              <a:latin typeface="Arial" charset="0"/>
            </a:endParaRPr>
          </a:p>
          <a:p>
            <a:pPr marL="0" indent="0">
              <a:lnSpc>
                <a:spcPct val="150000"/>
              </a:lnSpc>
              <a:buNone/>
            </a:pPr>
            <a:r>
              <a:rPr lang="en-US" sz="1800" i="1" dirty="0" err="1" smtClean="0">
                <a:latin typeface="Arial" charset="0"/>
              </a:rPr>
              <a:t>Cimera</a:t>
            </a:r>
            <a:r>
              <a:rPr lang="en-US" sz="1800" i="1" dirty="0" smtClean="0">
                <a:latin typeface="Arial" charset="0"/>
              </a:rPr>
              <a:t> (2011)</a:t>
            </a:r>
            <a:endParaRPr lang="en-US" sz="1800" i="1" dirty="0">
              <a:latin typeface="Arial" charset="0"/>
            </a:endParaRPr>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6357950" y="4214818"/>
            <a:ext cx="2111005" cy="2132856"/>
          </a:xfrm>
          <a:prstGeom prst="rect">
            <a:avLst/>
          </a:prstGeom>
          <a:noFill/>
          <a:ln w="9525">
            <a:noFill/>
            <a:miter lim="800000"/>
            <a:headEnd/>
            <a:tailEnd/>
          </a:ln>
        </p:spPr>
      </p:pic>
    </p:spTree>
    <p:extLst>
      <p:ext uri="{BB962C8B-B14F-4D97-AF65-F5344CB8AC3E}">
        <p14:creationId xmlns:p14="http://schemas.microsoft.com/office/powerpoint/2010/main" val="251770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85720" y="285728"/>
            <a:ext cx="5500726" cy="714380"/>
          </a:xfrm>
        </p:spPr>
        <p:txBody>
          <a:bodyPr>
            <a:normAutofit/>
          </a:bodyPr>
          <a:lstStyle/>
          <a:p>
            <a:r>
              <a:rPr lang="en-US" sz="2400" b="1" dirty="0" smtClean="0"/>
              <a:t>ს</a:t>
            </a:r>
            <a:r>
              <a:rPr lang="ka-GE" sz="2400" b="1" dirty="0" smtClean="0"/>
              <a:t>ამუშაოს  შესრულების მნიშვნელობა</a:t>
            </a:r>
            <a:endParaRPr lang="en-GB" sz="2400" b="1" dirty="0"/>
          </a:p>
        </p:txBody>
      </p:sp>
      <p:sp>
        <p:nvSpPr>
          <p:cNvPr id="7171" name="Rectangle 3"/>
          <p:cNvSpPr>
            <a:spLocks noGrp="1" noChangeArrowheads="1"/>
          </p:cNvSpPr>
          <p:nvPr>
            <p:ph type="body" idx="4294967295"/>
          </p:nvPr>
        </p:nvSpPr>
        <p:spPr>
          <a:xfrm>
            <a:off x="381000" y="1285860"/>
            <a:ext cx="8610600" cy="5114940"/>
          </a:xfrm>
        </p:spPr>
        <p:txBody>
          <a:bodyPr>
            <a:normAutofit/>
          </a:bodyPr>
          <a:lstStyle/>
          <a:p>
            <a:pPr>
              <a:lnSpc>
                <a:spcPct val="150000"/>
              </a:lnSpc>
            </a:pPr>
            <a:r>
              <a:rPr lang="en-US" sz="1400" dirty="0" err="1"/>
              <a:t>Tse</a:t>
            </a:r>
            <a:r>
              <a:rPr lang="en-US" sz="1400" dirty="0" smtClean="0"/>
              <a:t>† </a:t>
            </a:r>
            <a:r>
              <a:rPr lang="en-US" sz="1400" dirty="0"/>
              <a:t>(</a:t>
            </a:r>
            <a:r>
              <a:rPr lang="en-US" sz="1400" dirty="0" smtClean="0"/>
              <a:t>1994)</a:t>
            </a:r>
            <a:r>
              <a:rPr lang="en-GB" sz="1400" dirty="0" smtClean="0"/>
              <a:t>- 38 </a:t>
            </a:r>
            <a:r>
              <a:rPr lang="ka-GE" sz="1400" dirty="0" smtClean="0"/>
              <a:t>დამსაქმებელი</a:t>
            </a:r>
            <a:r>
              <a:rPr lang="en-GB" sz="1400" dirty="0" smtClean="0">
                <a:solidFill>
                  <a:srgbClr val="000000"/>
                </a:solidFill>
              </a:rPr>
              <a:t>, </a:t>
            </a:r>
            <a:r>
              <a:rPr lang="ka-GE" sz="1400" dirty="0" smtClean="0">
                <a:solidFill>
                  <a:srgbClr val="000000"/>
                </a:solidFill>
              </a:rPr>
              <a:t>სამუშაოსთან დაკავშირებული 25 ასპექტი,  დასაქმებულები - გონებრივი (ინტელექტუალური) შეზღუდვის  მქონე პირები</a:t>
            </a:r>
            <a:endParaRPr lang="en-GB" sz="1400" dirty="0"/>
          </a:p>
          <a:p>
            <a:pPr lvl="1">
              <a:lnSpc>
                <a:spcPct val="150000"/>
              </a:lnSpc>
            </a:pPr>
            <a:r>
              <a:rPr lang="ka-GE" sz="1400" dirty="0" smtClean="0"/>
              <a:t>გადააჭარბეს  დამსაქმებლის მოლოდინს </a:t>
            </a:r>
            <a:r>
              <a:rPr lang="en-GB" sz="1400" dirty="0" smtClean="0"/>
              <a:t>7 </a:t>
            </a:r>
            <a:r>
              <a:rPr lang="ka-GE" sz="1400" dirty="0" smtClean="0"/>
              <a:t> ასპექტში;</a:t>
            </a:r>
            <a:endParaRPr lang="en-GB" sz="1400" dirty="0" smtClean="0"/>
          </a:p>
          <a:p>
            <a:pPr lvl="1">
              <a:lnSpc>
                <a:spcPct val="150000"/>
              </a:lnSpc>
            </a:pPr>
            <a:r>
              <a:rPr lang="ka-GE" sz="1400" dirty="0" smtClean="0"/>
              <a:t>დააკმაყოფილეს დამსაქმებლის მოლოდინი 13 ასპექტში</a:t>
            </a:r>
            <a:endParaRPr lang="en-GB" sz="1400" dirty="0"/>
          </a:p>
          <a:p>
            <a:pPr lvl="1">
              <a:lnSpc>
                <a:spcPct val="150000"/>
              </a:lnSpc>
            </a:pPr>
            <a:r>
              <a:rPr lang="ka-GE" sz="1400" dirty="0" smtClean="0"/>
              <a:t>მოლოდინზე დაბალი შედეგი აჩვენეს </a:t>
            </a:r>
            <a:r>
              <a:rPr lang="en-GB" sz="1400" dirty="0" smtClean="0"/>
              <a:t>5 </a:t>
            </a:r>
            <a:r>
              <a:rPr lang="ka-GE" sz="1400" dirty="0" smtClean="0"/>
              <a:t>ასპექტში</a:t>
            </a:r>
            <a:endParaRPr lang="en-GB" sz="1400" dirty="0" smtClean="0"/>
          </a:p>
          <a:p>
            <a:pPr lvl="1">
              <a:lnSpc>
                <a:spcPct val="150000"/>
              </a:lnSpc>
            </a:pPr>
            <a:r>
              <a:rPr lang="ka-GE" sz="1400" dirty="0" smtClean="0"/>
              <a:t>დასაქმებულებს ჰქონდათ კარგი მაჩვენებლები  შრომის უსაფრთხოების, სანდოობის, პატიოსნებასა და მაღალ მოტივირებულობასთან  მიმართებაში; </a:t>
            </a:r>
          </a:p>
          <a:p>
            <a:pPr lvl="1">
              <a:lnSpc>
                <a:spcPct val="150000"/>
              </a:lnSpc>
              <a:buNone/>
            </a:pPr>
            <a:endParaRPr lang="en-GB" sz="1400" dirty="0" smtClean="0"/>
          </a:p>
          <a:p>
            <a:pPr>
              <a:lnSpc>
                <a:spcPct val="150000"/>
              </a:lnSpc>
            </a:pPr>
            <a:r>
              <a:rPr lang="en-GB" sz="1400" dirty="0" smtClean="0"/>
              <a:t>Smith et al (2004)- 656 </a:t>
            </a:r>
            <a:r>
              <a:rPr lang="ka-GE" sz="1400" dirty="0" smtClean="0"/>
              <a:t>დამსაქმებელი</a:t>
            </a:r>
            <a:r>
              <a:rPr lang="en-GB" sz="1400" dirty="0" smtClean="0"/>
              <a:t>, </a:t>
            </a:r>
            <a:r>
              <a:rPr lang="ka-GE" sz="1400" dirty="0" smtClean="0"/>
              <a:t> განსხვავებები შეზღუდული შესაძლებლობის მქონე და შეზღუდვის არ მქონე  დასაქმებულთა რეიტინგებში:</a:t>
            </a:r>
            <a:endParaRPr lang="en-GB" sz="1400" dirty="0" smtClean="0"/>
          </a:p>
          <a:p>
            <a:pPr lvl="1">
              <a:lnSpc>
                <a:spcPct val="150000"/>
              </a:lnSpc>
            </a:pPr>
            <a:r>
              <a:rPr lang="ka-GE" sz="1400" dirty="0" smtClean="0"/>
              <a:t>დამსაქმებლები ზოგადად ნაკლებ კმაყოფილი იყვნენ  შეზღუდვის მქონე დასაქმებულებით, ვიდრე  სხვა დასაქმებულებით</a:t>
            </a:r>
            <a:endParaRPr lang="en-GB" sz="1400" dirty="0" smtClean="0"/>
          </a:p>
          <a:p>
            <a:pPr lvl="1">
              <a:lnSpc>
                <a:spcPct val="150000"/>
              </a:lnSpc>
            </a:pPr>
            <a:r>
              <a:rPr lang="ka-GE" sz="1400" dirty="0" smtClean="0"/>
              <a:t>სამუშაოს შესრულებასთან მიმართებაში, დამსაქმებლები  უფრო კმაყოფილი იყვნენ  შეზღუდვის მქონე დასაქმებულებით. </a:t>
            </a:r>
            <a:endParaRPr lang="en-GB" sz="1400" dirty="0"/>
          </a:p>
        </p:txBody>
      </p:sp>
      <p:pic>
        <p:nvPicPr>
          <p:cNvPr id="5" name="Picture 4" descr="A man working in a supermarket"/>
          <p:cNvPicPr/>
          <p:nvPr/>
        </p:nvPicPr>
        <p:blipFill>
          <a:blip r:embed="rId2"/>
          <a:srcRect/>
          <a:stretch>
            <a:fillRect/>
          </a:stretch>
        </p:blipFill>
        <p:spPr bwMode="auto">
          <a:xfrm>
            <a:off x="6858017" y="0"/>
            <a:ext cx="2285984" cy="1285860"/>
          </a:xfrm>
          <a:prstGeom prst="rect">
            <a:avLst/>
          </a:prstGeom>
          <a:noFill/>
          <a:ln w="9525">
            <a:noFill/>
            <a:miter lim="800000"/>
            <a:headEnd/>
            <a:tailEnd/>
          </a:ln>
        </p:spPr>
      </p:pic>
    </p:spTree>
    <p:extLst>
      <p:ext uri="{BB962C8B-B14F-4D97-AF65-F5344CB8AC3E}">
        <p14:creationId xmlns:p14="http://schemas.microsoft.com/office/powerpoint/2010/main" val="193661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28596" y="357166"/>
            <a:ext cx="5929354" cy="357190"/>
          </a:xfrm>
        </p:spPr>
        <p:txBody>
          <a:bodyPr>
            <a:normAutofit fontScale="90000"/>
          </a:bodyPr>
          <a:lstStyle/>
          <a:p>
            <a:r>
              <a:rPr lang="ka-GE" sz="2400" b="1" dirty="0" smtClean="0"/>
              <a:t>დამსაქმებელთა დახმარების მნიშვნელობა</a:t>
            </a:r>
            <a:endParaRPr lang="en-GB" sz="2400" b="1" dirty="0"/>
          </a:p>
        </p:txBody>
      </p:sp>
      <p:sp>
        <p:nvSpPr>
          <p:cNvPr id="7171" name="Rectangle 3"/>
          <p:cNvSpPr>
            <a:spLocks noGrp="1" noChangeArrowheads="1"/>
          </p:cNvSpPr>
          <p:nvPr>
            <p:ph type="body" idx="4294967295"/>
          </p:nvPr>
        </p:nvSpPr>
        <p:spPr>
          <a:xfrm>
            <a:off x="395536" y="1000108"/>
            <a:ext cx="8534182" cy="5500726"/>
          </a:xfrm>
        </p:spPr>
        <p:txBody>
          <a:bodyPr>
            <a:normAutofit fontScale="70000" lnSpcReduction="20000"/>
          </a:bodyPr>
          <a:lstStyle/>
          <a:p>
            <a:pPr>
              <a:lnSpc>
                <a:spcPct val="90000"/>
              </a:lnSpc>
            </a:pPr>
            <a:r>
              <a:rPr lang="en-GB" sz="1600" dirty="0"/>
              <a:t>Hernandez (2000)- </a:t>
            </a:r>
            <a:r>
              <a:rPr lang="ka-GE" sz="1600" dirty="0" smtClean="0"/>
              <a:t> შეისწავლა დამსაქმებულთა  ხედვების შესდახებ </a:t>
            </a:r>
            <a:r>
              <a:rPr lang="en-GB" sz="1600" dirty="0" smtClean="0"/>
              <a:t> </a:t>
            </a:r>
            <a:r>
              <a:rPr lang="en-GB" sz="1600" dirty="0"/>
              <a:t>37 </a:t>
            </a:r>
            <a:r>
              <a:rPr lang="ka-GE" sz="1600" dirty="0" smtClean="0"/>
              <a:t>კვლევა</a:t>
            </a:r>
          </a:p>
          <a:p>
            <a:pPr>
              <a:lnSpc>
                <a:spcPct val="90000"/>
              </a:lnSpc>
              <a:buNone/>
            </a:pPr>
            <a:endParaRPr lang="en-GB" sz="1600" dirty="0"/>
          </a:p>
          <a:p>
            <a:pPr lvl="1">
              <a:lnSpc>
                <a:spcPct val="150000"/>
              </a:lnSpc>
            </a:pPr>
            <a:r>
              <a:rPr lang="ka-GE" sz="1500" dirty="0" smtClean="0"/>
              <a:t>დამსაქმებელთა დამოკიდებულება ზოგადად შეზღუდული შესაძლებლობის მქონე პირთა მიმართ იყო  დადებითი  და მათ უმეტესობას ჰქონდა შეზღუდულობის თემისადმი ჰუმანური და  პოზიტიური დამოკიდებულება;</a:t>
            </a:r>
            <a:endParaRPr lang="en-GB" sz="1500" dirty="0"/>
          </a:p>
          <a:p>
            <a:pPr lvl="1">
              <a:lnSpc>
                <a:spcPct val="150000"/>
              </a:lnSpc>
            </a:pPr>
            <a:r>
              <a:rPr lang="ka-GE" sz="1500" dirty="0" smtClean="0"/>
              <a:t>ისე და ისევ,  კეთილგანწყობა მეტი იყო ფიზიკური შეზღუდვისადმი, ვიდრე  გონებრივი (ინტელექტუალური) და ფსიქიკური შეზღუდვების  მქონე პირებისადმი</a:t>
            </a:r>
            <a:endParaRPr lang="en-GB" sz="1500" dirty="0"/>
          </a:p>
          <a:p>
            <a:pPr lvl="1">
              <a:lnSpc>
                <a:spcPct val="150000"/>
              </a:lnSpc>
            </a:pPr>
            <a:r>
              <a:rPr lang="ka-GE" sz="1500" dirty="0" smtClean="0"/>
              <a:t>სათანადო დახმარების  უზრუნველყოფის შემთხვევაში</a:t>
            </a:r>
            <a:r>
              <a:rPr lang="en-GB" sz="1500" dirty="0" smtClean="0"/>
              <a:t>, </a:t>
            </a:r>
            <a:r>
              <a:rPr lang="ka-GE" sz="1500" dirty="0" smtClean="0"/>
              <a:t>დამსაქმებლები პოზიტიურ დამოკიდებულებას გამოთქვამდნენ გონებრივი (ინტელექტუალური) და ფსიქიკური შეზღუდვების მქონე პირებისადმი. </a:t>
            </a:r>
          </a:p>
          <a:p>
            <a:pPr lvl="1">
              <a:lnSpc>
                <a:spcPct val="150000"/>
              </a:lnSpc>
            </a:pPr>
            <a:endParaRPr lang="en-GB" sz="1500" dirty="0"/>
          </a:p>
          <a:p>
            <a:pPr>
              <a:lnSpc>
                <a:spcPct val="150000"/>
              </a:lnSpc>
            </a:pPr>
            <a:r>
              <a:rPr lang="en-GB" sz="1500" dirty="0" smtClean="0"/>
              <a:t>Butterworth </a:t>
            </a:r>
            <a:r>
              <a:rPr lang="en-GB" sz="1500" dirty="0"/>
              <a:t>&amp; Pitt-</a:t>
            </a:r>
            <a:r>
              <a:rPr lang="en-GB" sz="1500" dirty="0" err="1"/>
              <a:t>Catsouphes</a:t>
            </a:r>
            <a:r>
              <a:rPr lang="en-GB" sz="1500" dirty="0"/>
              <a:t> (1997)</a:t>
            </a:r>
          </a:p>
          <a:p>
            <a:pPr lvl="1">
              <a:lnSpc>
                <a:spcPct val="150000"/>
              </a:lnSpc>
            </a:pPr>
            <a:r>
              <a:rPr lang="ka-GE" sz="1500" dirty="0" smtClean="0"/>
              <a:t>დამსაქმებლები შესაძლოა გამოხატავდნენ შეზღუდული შესაძლებლობის მქონე პირთა დასაქმების სურვილს, მაგრამ  უმეტესად დაბნეული არიან თუ როგორ  განსაზღვრონ, სამუშაო ადგილის როგორი მოწყობა და  რა სახის დახმარება   იქნება საჭირო.</a:t>
            </a:r>
          </a:p>
          <a:p>
            <a:pPr lvl="1">
              <a:lnSpc>
                <a:spcPct val="150000"/>
              </a:lnSpc>
            </a:pPr>
            <a:endParaRPr lang="en-GB" sz="1500" dirty="0"/>
          </a:p>
          <a:p>
            <a:pPr>
              <a:lnSpc>
                <a:spcPct val="150000"/>
              </a:lnSpc>
            </a:pPr>
            <a:r>
              <a:rPr lang="en-GB" sz="1500" dirty="0" err="1"/>
              <a:t>Lueckin</a:t>
            </a:r>
            <a:r>
              <a:rPr lang="en-GB" sz="1500" dirty="0"/>
              <a:t> (2000)- </a:t>
            </a:r>
            <a:r>
              <a:rPr lang="ka-GE" sz="1500" dirty="0" smtClean="0"/>
              <a:t>  გამოცდილბის მ,ქონე და გამოუცდელ დამსაქმებელთა ფოკუს ჯგუფი</a:t>
            </a:r>
          </a:p>
          <a:p>
            <a:pPr>
              <a:lnSpc>
                <a:spcPct val="150000"/>
              </a:lnSpc>
            </a:pPr>
            <a:endParaRPr lang="en-GB" sz="1500" dirty="0"/>
          </a:p>
          <a:p>
            <a:pPr lvl="1">
              <a:lnSpc>
                <a:spcPct val="150000"/>
              </a:lnSpc>
            </a:pPr>
            <a:r>
              <a:rPr lang="ka-GE" sz="1500" dirty="0" smtClean="0"/>
              <a:t>ბევრ  კომპანიას,  ტექნიკურ პოზიციებზე უნდა უნარ-ჩვევების მქონე პირები, გარდა იმ შემთხვევისა  თუკი   </a:t>
            </a:r>
            <a:r>
              <a:rPr lang="en-GB" sz="1500" dirty="0" smtClean="0"/>
              <a:t>…..</a:t>
            </a:r>
            <a:endParaRPr lang="en-GB" sz="1500" dirty="0"/>
          </a:p>
          <a:p>
            <a:pPr lvl="1">
              <a:lnSpc>
                <a:spcPct val="150000"/>
              </a:lnSpc>
            </a:pPr>
            <a:r>
              <a:rPr lang="en-GB" sz="1500" dirty="0" smtClean="0"/>
              <a:t>…</a:t>
            </a:r>
            <a:r>
              <a:rPr lang="ka-GE" sz="1500" dirty="0" smtClean="0"/>
              <a:t>აპლიკანტს შეუძლია დამსაქმებელს შესთავაზოს  არა “მუშახელი-სამუშაოს “ პირდაპირი  მისადაგება, არამედ  დასაქმების სპეციალისტის მიერ ამ ინდივიდისათვის “ გამოძერწილი სამუშაო”</a:t>
            </a:r>
            <a:r>
              <a:rPr lang="en-GB" sz="1500" dirty="0" smtClean="0"/>
              <a:t>“</a:t>
            </a:r>
            <a:r>
              <a:rPr lang="ka-GE" sz="1500" dirty="0" smtClean="0"/>
              <a:t>.   </a:t>
            </a:r>
            <a:r>
              <a:rPr lang="en-GB" sz="1500" dirty="0" smtClean="0"/>
              <a:t> </a:t>
            </a:r>
            <a:endParaRPr lang="en-GB" sz="1500" dirty="0"/>
          </a:p>
          <a:p>
            <a:pPr lvl="1">
              <a:lnSpc>
                <a:spcPct val="150000"/>
              </a:lnSpc>
            </a:pPr>
            <a:r>
              <a:rPr lang="ka-GE" sz="1500" dirty="0" smtClean="0"/>
              <a:t>ინდივიდის  კონკრეტულ კომპანიის საჭიროებაზე  მისადაგების  მთავარ  ინტერესს,   მხოლოდ  ინდივიდის ამ სამუშაოსათვის მისადაგება  არ არის  .   </a:t>
            </a:r>
          </a:p>
          <a:p>
            <a:pPr lvl="1">
              <a:lnSpc>
                <a:spcPct val="90000"/>
              </a:lnSpc>
            </a:pPr>
            <a:endParaRPr lang="en-GB" sz="1600" dirty="0" smtClean="0"/>
          </a:p>
          <a:p>
            <a:pPr lvl="1">
              <a:lnSpc>
                <a:spcPct val="90000"/>
              </a:lnSpc>
            </a:pPr>
            <a:endParaRPr lang="en-GB" sz="1600" dirty="0" smtClean="0"/>
          </a:p>
        </p:txBody>
      </p:sp>
      <p:pic>
        <p:nvPicPr>
          <p:cNvPr id="4" name="Picture 3" descr="Darren at work.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7143672" y="0"/>
            <a:ext cx="2000328" cy="1285860"/>
          </a:xfrm>
          <a:prstGeom prst="rect">
            <a:avLst/>
          </a:prstGeom>
          <a:noFill/>
          <a:ln w="9525">
            <a:noFill/>
            <a:miter lim="800000"/>
            <a:headEnd/>
            <a:tailEnd/>
          </a:ln>
        </p:spPr>
      </p:pic>
    </p:spTree>
    <p:extLst>
      <p:ext uri="{BB962C8B-B14F-4D97-AF65-F5344CB8AC3E}">
        <p14:creationId xmlns:p14="http://schemas.microsoft.com/office/powerpoint/2010/main" val="314838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7544" y="260648"/>
            <a:ext cx="8229600" cy="668022"/>
          </a:xfrm>
        </p:spPr>
        <p:txBody>
          <a:bodyPr>
            <a:normAutofit/>
          </a:bodyPr>
          <a:lstStyle/>
          <a:p>
            <a:r>
              <a:rPr lang="ka-GE" sz="2400" b="1" dirty="0" smtClean="0"/>
              <a:t>დამსაქმებელთა დახმარების მნიშვნელობა</a:t>
            </a:r>
            <a:endParaRPr lang="en-GB" sz="2400" dirty="0"/>
          </a:p>
        </p:txBody>
      </p:sp>
      <p:sp>
        <p:nvSpPr>
          <p:cNvPr id="7171" name="Rectangle 3"/>
          <p:cNvSpPr>
            <a:spLocks noGrp="1" noChangeArrowheads="1"/>
          </p:cNvSpPr>
          <p:nvPr>
            <p:ph type="body" idx="4294967295"/>
          </p:nvPr>
        </p:nvSpPr>
        <p:spPr>
          <a:xfrm>
            <a:off x="428596" y="1285860"/>
            <a:ext cx="8143932" cy="5038280"/>
          </a:xfrm>
        </p:spPr>
        <p:txBody>
          <a:bodyPr>
            <a:normAutofit/>
          </a:bodyPr>
          <a:lstStyle/>
          <a:p>
            <a:pPr>
              <a:lnSpc>
                <a:spcPct val="150000"/>
              </a:lnSpc>
            </a:pPr>
            <a:r>
              <a:rPr lang="en-GB" sz="1600" dirty="0" err="1" smtClean="0"/>
              <a:t>Fabian</a:t>
            </a:r>
            <a:r>
              <a:rPr lang="en-GB" sz="1600" dirty="0"/>
              <a:t>, </a:t>
            </a:r>
            <a:r>
              <a:rPr lang="en-GB" sz="1600" dirty="0" err="1"/>
              <a:t>Luecking</a:t>
            </a:r>
            <a:r>
              <a:rPr lang="en-GB" sz="1600" dirty="0"/>
              <a:t> </a:t>
            </a:r>
            <a:r>
              <a:rPr lang="en-GB" sz="1600" dirty="0" smtClean="0"/>
              <a:t>&amp; </a:t>
            </a:r>
            <a:r>
              <a:rPr lang="en-GB" sz="1600" dirty="0" err="1" smtClean="0"/>
              <a:t>Tilson</a:t>
            </a:r>
            <a:r>
              <a:rPr lang="en-GB" sz="1600" dirty="0" smtClean="0"/>
              <a:t> (1995)- </a:t>
            </a:r>
            <a:r>
              <a:rPr lang="ka-GE" sz="1600" dirty="0" smtClean="0"/>
              <a:t> შეზღუდული შესაძლებლობის მქონე პირთა,  დასაქმების კონსულტანტებისა და დამსაქმებელთა  ხედვების შედარება</a:t>
            </a:r>
            <a:endParaRPr lang="en-GB" sz="1600" dirty="0" smtClean="0"/>
          </a:p>
          <a:p>
            <a:pPr>
              <a:lnSpc>
                <a:spcPct val="150000"/>
              </a:lnSpc>
            </a:pPr>
            <a:r>
              <a:rPr lang="ka-GE" sz="1600" i="1" dirty="0" smtClean="0"/>
              <a:t>რომელი ფაქტორები განაპირობებენ  შეზღუდული შესაძლებლობის მქონე პირთა დასაქმების წარმატებას</a:t>
            </a:r>
            <a:r>
              <a:rPr lang="en-GB" sz="1600" i="1" dirty="0" smtClean="0"/>
              <a:t>?</a:t>
            </a:r>
          </a:p>
          <a:p>
            <a:pPr lvl="1">
              <a:lnSpc>
                <a:spcPct val="150000"/>
              </a:lnSpc>
            </a:pPr>
            <a:r>
              <a:rPr lang="ka-GE" sz="1600" dirty="0" smtClean="0"/>
              <a:t>შეზღუდული შესაძლებლობის მქონე პირები და დასაქმების კონსულტანტები ამბობენ:</a:t>
            </a:r>
          </a:p>
          <a:p>
            <a:pPr lvl="1">
              <a:lnSpc>
                <a:spcPct val="150000"/>
              </a:lnSpc>
            </a:pPr>
            <a:r>
              <a:rPr lang="en-GB" sz="1600" i="1" dirty="0" smtClean="0"/>
              <a:t>“</a:t>
            </a:r>
            <a:r>
              <a:rPr lang="ka-GE" sz="1600" i="1" dirty="0" smtClean="0"/>
              <a:t>დამსაქმებლებს ესმით  სამუშაო ადგილის მორგების (აკომოდაციის)  და მოქნილობის  მნიშნელობა </a:t>
            </a:r>
            <a:endParaRPr lang="en-GB" sz="1600" i="1" dirty="0" smtClean="0"/>
          </a:p>
          <a:p>
            <a:pPr lvl="1">
              <a:lnSpc>
                <a:spcPct val="150000"/>
              </a:lnSpc>
            </a:pPr>
            <a:r>
              <a:rPr lang="ka-GE" sz="1600" dirty="0" smtClean="0">
                <a:solidFill>
                  <a:srgbClr val="FF0000"/>
                </a:solidFill>
              </a:rPr>
              <a:t>დამსაქმებლები</a:t>
            </a:r>
            <a:r>
              <a:rPr lang="en-GB" sz="1600" dirty="0" smtClean="0">
                <a:solidFill>
                  <a:srgbClr val="FF0000"/>
                </a:solidFill>
              </a:rPr>
              <a:t>: </a:t>
            </a:r>
            <a:r>
              <a:rPr lang="ka-GE" sz="1600" dirty="0" smtClean="0">
                <a:solidFill>
                  <a:srgbClr val="FF0000"/>
                </a:solidFill>
              </a:rPr>
              <a:t> </a:t>
            </a:r>
            <a:r>
              <a:rPr lang="en-GB" sz="1600" i="1" dirty="0" smtClean="0">
                <a:solidFill>
                  <a:srgbClr val="FF0000"/>
                </a:solidFill>
              </a:rPr>
              <a:t>“</a:t>
            </a:r>
            <a:r>
              <a:rPr lang="ka-GE" sz="1600" i="1" dirty="0" smtClean="0">
                <a:solidFill>
                  <a:srgbClr val="FF0000"/>
                </a:solidFill>
              </a:rPr>
              <a:t>კვალიფიცირებული  სერვისები დასაქმების სპეციალისტების მხრიდან და თავად დასაქმებულთა კომპეტენცია”</a:t>
            </a:r>
            <a:endParaRPr lang="en-GB" sz="1600" i="1" dirty="0" smtClean="0">
              <a:solidFill>
                <a:srgbClr val="FF0000"/>
              </a:solidFill>
            </a:endParaRPr>
          </a:p>
          <a:p>
            <a:pPr marL="457200" lvl="1" indent="0">
              <a:buNone/>
            </a:pPr>
            <a:endParaRPr lang="en-GB" sz="1800" dirty="0" smtClean="0"/>
          </a:p>
        </p:txBody>
      </p:sp>
      <p:pic>
        <p:nvPicPr>
          <p:cNvPr id="5" name="Picture 4" descr="Vip updateHTML 3_img_141.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572264" y="5143512"/>
            <a:ext cx="2571736" cy="1714488"/>
          </a:xfrm>
          <a:prstGeom prst="rect">
            <a:avLst/>
          </a:prstGeom>
          <a:noFill/>
          <a:ln w="9525">
            <a:noFill/>
            <a:miter lim="800000"/>
            <a:headEnd/>
            <a:tailEnd/>
          </a:ln>
        </p:spPr>
      </p:pic>
    </p:spTree>
    <p:extLst>
      <p:ext uri="{BB962C8B-B14F-4D97-AF65-F5344CB8AC3E}">
        <p14:creationId xmlns:p14="http://schemas.microsoft.com/office/powerpoint/2010/main" val="126340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95536" y="428604"/>
            <a:ext cx="8229600" cy="642942"/>
          </a:xfrm>
        </p:spPr>
        <p:txBody>
          <a:bodyPr>
            <a:normAutofit/>
          </a:bodyPr>
          <a:lstStyle/>
          <a:p>
            <a:r>
              <a:rPr lang="ka-GE" sz="2400" b="1" dirty="0" smtClean="0"/>
              <a:t>დამსაქმებელთა ხარჯები და მოგება</a:t>
            </a:r>
            <a:endParaRPr lang="en-GB" sz="2400" b="1" dirty="0"/>
          </a:p>
        </p:txBody>
      </p:sp>
      <p:sp>
        <p:nvSpPr>
          <p:cNvPr id="7171" name="Rectangle 3"/>
          <p:cNvSpPr>
            <a:spLocks noGrp="1" noChangeArrowheads="1"/>
          </p:cNvSpPr>
          <p:nvPr>
            <p:ph type="body" idx="4294967295"/>
          </p:nvPr>
        </p:nvSpPr>
        <p:spPr>
          <a:xfrm>
            <a:off x="381000" y="1571612"/>
            <a:ext cx="7905776" cy="4829188"/>
          </a:xfrm>
        </p:spPr>
        <p:txBody>
          <a:bodyPr>
            <a:normAutofit/>
          </a:bodyPr>
          <a:lstStyle/>
          <a:p>
            <a:pPr>
              <a:lnSpc>
                <a:spcPct val="150000"/>
              </a:lnSpc>
            </a:pPr>
            <a:r>
              <a:rPr lang="en-GB" sz="1600" dirty="0" smtClean="0"/>
              <a:t>643 </a:t>
            </a:r>
            <a:r>
              <a:rPr lang="ka-GE" sz="1600" dirty="0" smtClean="0"/>
              <a:t>ავსტრალიელი დამსაქმებელი -  შეზღუდული შესაძლებლობის მქონე და “საშუალო” დასაქმებულის  შედარება  </a:t>
            </a:r>
          </a:p>
          <a:p>
            <a:pPr>
              <a:lnSpc>
                <a:spcPct val="150000"/>
              </a:lnSpc>
            </a:pPr>
            <a:endParaRPr lang="en-GB" sz="1600" dirty="0" smtClean="0"/>
          </a:p>
          <a:p>
            <a:pPr lvl="1">
              <a:lnSpc>
                <a:spcPct val="150000"/>
              </a:lnSpc>
            </a:pPr>
            <a:r>
              <a:rPr lang="ka-GE" sz="1600" dirty="0" smtClean="0"/>
              <a:t>დიდი უმრავლესობა სამუშაო ადგილის მოდიფიკაციისა და ცვლილების ხარჯებს ბუნებრივად  მიიჩნევს  </a:t>
            </a:r>
          </a:p>
          <a:p>
            <a:pPr lvl="1">
              <a:lnSpc>
                <a:spcPct val="150000"/>
              </a:lnSpc>
            </a:pPr>
            <a:r>
              <a:rPr lang="ka-GE" sz="1600" dirty="0" smtClean="0"/>
              <a:t>ფინანსური მოგება უფრო ხშირია  ვიდრე თვითღირებულება </a:t>
            </a:r>
            <a:endParaRPr lang="en-GB" sz="1600" dirty="0" smtClean="0"/>
          </a:p>
          <a:p>
            <a:pPr lvl="1">
              <a:lnSpc>
                <a:spcPct val="150000"/>
              </a:lnSpc>
            </a:pPr>
            <a:r>
              <a:rPr lang="ka-GE" sz="1600" dirty="0" smtClean="0"/>
              <a:t>დასაქმებულები საუბრობდნენ მოკლევადიან, მაგრამ არაგრძელვადიან ან ფართო შეღავათებზე დამსაქმებელთა სუბსიდიებისა  და/ან  წახალისებიდან  </a:t>
            </a:r>
          </a:p>
          <a:p>
            <a:pPr lvl="1">
              <a:lnSpc>
                <a:spcPct val="150000"/>
              </a:lnSpc>
            </a:pPr>
            <a:endParaRPr lang="en-GB" sz="1600" dirty="0"/>
          </a:p>
        </p:txBody>
      </p:sp>
      <p:pic>
        <p:nvPicPr>
          <p:cNvPr id="6" name="Picture 5" descr="A women washing up dishes"/>
          <p:cNvPicPr/>
          <p:nvPr/>
        </p:nvPicPr>
        <p:blipFill>
          <a:blip r:embed="rId3"/>
          <a:srcRect/>
          <a:stretch>
            <a:fillRect/>
          </a:stretch>
        </p:blipFill>
        <p:spPr bwMode="auto">
          <a:xfrm>
            <a:off x="5857884" y="4857760"/>
            <a:ext cx="3058795" cy="1795145"/>
          </a:xfrm>
          <a:prstGeom prst="rect">
            <a:avLst/>
          </a:prstGeom>
          <a:noFill/>
          <a:ln w="9525">
            <a:noFill/>
            <a:miter lim="800000"/>
            <a:headEnd/>
            <a:tailEnd/>
          </a:ln>
        </p:spPr>
      </p:pic>
    </p:spTree>
    <p:extLst>
      <p:ext uri="{BB962C8B-B14F-4D97-AF65-F5344CB8AC3E}">
        <p14:creationId xmlns:p14="http://schemas.microsoft.com/office/powerpoint/2010/main" val="408319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14282" y="188913"/>
            <a:ext cx="8483631" cy="1371600"/>
          </a:xfrm>
        </p:spPr>
        <p:txBody>
          <a:bodyPr>
            <a:normAutofit/>
          </a:bodyPr>
          <a:lstStyle/>
          <a:p>
            <a:r>
              <a:rPr lang="ka-GE" sz="2400" b="1" dirty="0" smtClean="0"/>
              <a:t>მხარდაჭერით დასაქმება და ჯანმრთელობა -  </a:t>
            </a:r>
            <a:br>
              <a:rPr lang="ka-GE" sz="2400" b="1" dirty="0" smtClean="0"/>
            </a:br>
            <a:r>
              <a:rPr lang="ka-GE" sz="2400" b="1" dirty="0" smtClean="0"/>
              <a:t>დასაქმების  შემდეგ  აღინიშნება  ჯანმრთელობის </a:t>
            </a:r>
            <a:br>
              <a:rPr lang="ka-GE" sz="2400" b="1" dirty="0" smtClean="0"/>
            </a:br>
            <a:r>
              <a:rPr lang="ka-GE" sz="2400" b="1" dirty="0" smtClean="0"/>
              <a:t> გაუმჯობესება </a:t>
            </a:r>
            <a:endParaRPr lang="en-GB" sz="2400" b="1" dirty="0"/>
          </a:p>
        </p:txBody>
      </p:sp>
      <p:sp>
        <p:nvSpPr>
          <p:cNvPr id="61444" name="Text Box 4"/>
          <p:cNvSpPr txBox="1">
            <a:spLocks noChangeArrowheads="1"/>
          </p:cNvSpPr>
          <p:nvPr/>
        </p:nvSpPr>
        <p:spPr bwMode="auto">
          <a:xfrm>
            <a:off x="357158" y="5072074"/>
            <a:ext cx="8501122" cy="1215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spcBef>
                <a:spcPct val="50000"/>
              </a:spcBef>
              <a:buFont typeface="Arial"/>
              <a:buChar char="•"/>
            </a:pPr>
            <a:r>
              <a:rPr lang="ka-GE" sz="1400" dirty="0" smtClean="0"/>
              <a:t>სააგენტოების  </a:t>
            </a:r>
            <a:r>
              <a:rPr lang="en-GB" sz="1400" dirty="0" smtClean="0">
                <a:latin typeface="+mn-lt"/>
              </a:rPr>
              <a:t>80</a:t>
            </a:r>
            <a:r>
              <a:rPr lang="en-GB" sz="1400" dirty="0">
                <a:latin typeface="+mn-lt"/>
              </a:rPr>
              <a:t>% </a:t>
            </a:r>
            <a:r>
              <a:rPr lang="ka-GE" sz="1400" dirty="0" smtClean="0">
                <a:latin typeface="+mn-lt"/>
              </a:rPr>
              <a:t> აღნიშნავს  დასაქმების  შემდეგ  კლიენტთა ჯანმრთელობის გაუმჯობესებას. </a:t>
            </a:r>
            <a:endParaRPr lang="en-GB" sz="1400" dirty="0" smtClean="0">
              <a:latin typeface="+mn-lt"/>
            </a:endParaRPr>
          </a:p>
          <a:p>
            <a:pPr marL="457200" indent="-457200">
              <a:spcBef>
                <a:spcPct val="50000"/>
              </a:spcBef>
              <a:buFont typeface="Arial"/>
              <a:buChar char="•"/>
            </a:pPr>
            <a:r>
              <a:rPr lang="ka-GE" sz="1400" dirty="0" smtClean="0">
                <a:solidFill>
                  <a:srgbClr val="FF0000"/>
                </a:solidFill>
                <a:latin typeface="+mn-lt"/>
              </a:rPr>
              <a:t>მხარდაჭერით დასაქმების  პროცესის მართვა  ამაღლებს  პიროვნული იდენტიფიცირების  სიჯანსაღეს. </a:t>
            </a:r>
          </a:p>
          <a:p>
            <a:pPr marL="457200" indent="-457200">
              <a:spcBef>
                <a:spcPct val="50000"/>
              </a:spcBef>
              <a:buFont typeface="Arial"/>
              <a:buChar char="•"/>
            </a:pPr>
            <a:endParaRPr lang="en-GB" sz="1600" dirty="0">
              <a:solidFill>
                <a:srgbClr val="FF0000"/>
              </a:solidFill>
              <a:latin typeface="+mn-lt"/>
            </a:endParaRPr>
          </a:p>
        </p:txBody>
      </p:sp>
      <p:graphicFrame>
        <p:nvGraphicFramePr>
          <p:cNvPr id="61447" name="Object 7"/>
          <p:cNvGraphicFramePr>
            <a:graphicFrameLocks noGrp="1" noChangeAspect="1"/>
          </p:cNvGraphicFramePr>
          <p:nvPr>
            <p:ph idx="1"/>
          </p:nvPr>
        </p:nvGraphicFramePr>
        <p:xfrm>
          <a:off x="357211" y="1857364"/>
          <a:ext cx="7643813" cy="3184525"/>
        </p:xfrm>
        <a:graphic>
          <a:graphicData uri="http://schemas.openxmlformats.org/presentationml/2006/ole">
            <mc:AlternateContent xmlns:mc="http://schemas.openxmlformats.org/markup-compatibility/2006">
              <mc:Choice xmlns:v="urn:schemas-microsoft-com:vml" Requires="v">
                <p:oleObj spid="_x0000_s1039" name="Worksheet" r:id="rId4" imgW="6286383" imgH="2619435" progId="Excel.Sheet.8">
                  <p:embed/>
                </p:oleObj>
              </mc:Choice>
              <mc:Fallback>
                <p:oleObj name="Worksheet" r:id="rId4" imgW="6286383" imgH="2619435" progId="Excel.Sheet.8">
                  <p:embed/>
                  <p:pic>
                    <p:nvPicPr>
                      <p:cNvPr id="0" name="Picture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211" y="1857364"/>
                        <a:ext cx="7643813" cy="318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57158" y="6215082"/>
            <a:ext cx="3158412" cy="338554"/>
          </a:xfrm>
          <a:prstGeom prst="rect">
            <a:avLst/>
          </a:prstGeom>
          <a:noFill/>
        </p:spPr>
        <p:txBody>
          <a:bodyPr wrap="square" rtlCol="0">
            <a:spAutoFit/>
          </a:bodyPr>
          <a:lstStyle/>
          <a:p>
            <a:r>
              <a:rPr lang="en-US" sz="1600" dirty="0" err="1" smtClean="0">
                <a:latin typeface="+mn-lt"/>
              </a:rPr>
              <a:t>Vigna</a:t>
            </a:r>
            <a:r>
              <a:rPr lang="en-US" sz="1600" dirty="0" smtClean="0">
                <a:latin typeface="+mn-lt"/>
              </a:rPr>
              <a:t>, Beyer &amp; Kerr, 2012</a:t>
            </a:r>
            <a:endParaRPr lang="en-US" sz="1600" dirty="0">
              <a:latin typeface="+mn-lt"/>
            </a:endParaRPr>
          </a:p>
        </p:txBody>
      </p:sp>
      <p:pic>
        <p:nvPicPr>
          <p:cNvPr id="6" name="Picture 5" descr="Vip updateHTML 3_img_33.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6807130" y="0"/>
            <a:ext cx="2336870" cy="1700807"/>
          </a:xfrm>
          <a:prstGeom prst="rect">
            <a:avLst/>
          </a:prstGeom>
          <a:noFill/>
          <a:ln w="9525">
            <a:noFill/>
            <a:miter lim="800000"/>
            <a:headEnd/>
            <a:tailEnd/>
          </a:ln>
        </p:spPr>
      </p:pic>
    </p:spTree>
    <p:extLst>
      <p:ext uri="{BB962C8B-B14F-4D97-AF65-F5344CB8AC3E}">
        <p14:creationId xmlns:p14="http://schemas.microsoft.com/office/powerpoint/2010/main" val="223607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357158" y="428604"/>
            <a:ext cx="8229600" cy="466708"/>
          </a:xfrm>
        </p:spPr>
        <p:txBody>
          <a:bodyPr>
            <a:normAutofit fontScale="90000"/>
          </a:bodyPr>
          <a:lstStyle/>
          <a:p>
            <a:r>
              <a:rPr lang="ka-GE" sz="2400" b="1" dirty="0" smtClean="0">
                <a:latin typeface="Arial" charset="0"/>
              </a:rPr>
              <a:t>კვლევის  შედეგები  დიდ   ბრიტანეთში </a:t>
            </a:r>
            <a:r>
              <a:rPr lang="en-US" sz="2400" b="1" dirty="0" smtClean="0">
                <a:latin typeface="Arial" charset="0"/>
              </a:rPr>
              <a:t>-</a:t>
            </a:r>
            <a:r>
              <a:rPr lang="ka-GE" sz="2400" b="1" dirty="0" smtClean="0">
                <a:latin typeface="Arial" charset="0"/>
              </a:rPr>
              <a:t>  ფსიქოლოგიური შედეგები </a:t>
            </a:r>
            <a:endParaRPr lang="en-US" sz="2400" dirty="0">
              <a:latin typeface="Arial" charset="0"/>
            </a:endParaRPr>
          </a:p>
        </p:txBody>
      </p:sp>
      <p:sp>
        <p:nvSpPr>
          <p:cNvPr id="96258" name="Content Placeholder 2"/>
          <p:cNvSpPr>
            <a:spLocks noGrp="1"/>
          </p:cNvSpPr>
          <p:nvPr>
            <p:ph idx="1"/>
          </p:nvPr>
        </p:nvSpPr>
        <p:spPr>
          <a:xfrm>
            <a:off x="285720" y="1142984"/>
            <a:ext cx="8463314" cy="5715016"/>
          </a:xfrm>
        </p:spPr>
        <p:txBody>
          <a:bodyPr>
            <a:normAutofit fontScale="92500"/>
          </a:bodyPr>
          <a:lstStyle/>
          <a:p>
            <a:pPr>
              <a:lnSpc>
                <a:spcPct val="150000"/>
              </a:lnSpc>
            </a:pPr>
            <a:r>
              <a:rPr lang="ka-GE" sz="1600" dirty="0" smtClean="0">
                <a:latin typeface="Arial" charset="0"/>
              </a:rPr>
              <a:t>სამუშაოს არ ქონასთან დაკავშირებული  შფოთვითი აშლილობის   მაღალი გამოვლინება პიროვნული იდენტიფიცირების მქონე პირებში.</a:t>
            </a:r>
            <a:endParaRPr lang="en-US" sz="1600" dirty="0" smtClean="0">
              <a:latin typeface="Arial" charset="0"/>
            </a:endParaRPr>
          </a:p>
          <a:p>
            <a:pPr lvl="1">
              <a:lnSpc>
                <a:spcPct val="150000"/>
              </a:lnSpc>
            </a:pPr>
            <a:r>
              <a:rPr lang="ka-GE" sz="1600" dirty="0" smtClean="0">
                <a:latin typeface="Arial" charset="0"/>
              </a:rPr>
              <a:t>დაუმრგვალებელი  კოეფიციენტი  </a:t>
            </a:r>
            <a:r>
              <a:rPr lang="en-US" sz="1600" dirty="0" smtClean="0">
                <a:latin typeface="Arial" charset="0"/>
              </a:rPr>
              <a:t>2.46</a:t>
            </a:r>
          </a:p>
          <a:p>
            <a:pPr lvl="1">
              <a:lnSpc>
                <a:spcPct val="150000"/>
              </a:lnSpc>
            </a:pPr>
            <a:r>
              <a:rPr lang="en-GB" sz="1600" dirty="0" err="1"/>
              <a:t>C21st</a:t>
            </a:r>
            <a:r>
              <a:rPr lang="en-GB" sz="1600" dirty="0"/>
              <a:t> </a:t>
            </a:r>
            <a:r>
              <a:rPr lang="ka-GE" sz="1600" dirty="0" smtClean="0"/>
              <a:t>ჯანმრთელობის შემოწმება</a:t>
            </a:r>
            <a:r>
              <a:rPr lang="en-GB" sz="1600" dirty="0" smtClean="0"/>
              <a:t>/PAS-ADD </a:t>
            </a:r>
            <a:r>
              <a:rPr lang="en-GB" sz="1600" dirty="0" smtClean="0">
                <a:latin typeface="+mj-lt"/>
              </a:rPr>
              <a:t>ჩ</a:t>
            </a:r>
            <a:r>
              <a:rPr lang="ka-GE" sz="1600" dirty="0" smtClean="0">
                <a:latin typeface="+mj-lt"/>
              </a:rPr>
              <a:t>ამონათვალი( 25 პუნქტიანი კითხვარი ამოწმებს  პოტენციურ ფსიქიკურ დარღვევებს).  </a:t>
            </a:r>
            <a:endParaRPr lang="en-GB" sz="1600" dirty="0" smtClean="0">
              <a:latin typeface="+mj-lt"/>
            </a:endParaRPr>
          </a:p>
          <a:p>
            <a:pPr>
              <a:lnSpc>
                <a:spcPct val="150000"/>
              </a:lnSpc>
            </a:pPr>
            <a:r>
              <a:rPr lang="ka-GE" sz="1600" dirty="0" smtClean="0"/>
              <a:t> </a:t>
            </a:r>
            <a:r>
              <a:rPr lang="ka-GE" sz="1600" b="1" dirty="0" smtClean="0"/>
              <a:t>დასაქმებულ   ინდივიდებს  გაცილებით მაღალი ჩართულობა აქვთ  ცხოვრების  </a:t>
            </a:r>
            <a:r>
              <a:rPr lang="en-GB" sz="1600" b="1" dirty="0" smtClean="0"/>
              <a:t>9/11 </a:t>
            </a:r>
            <a:r>
              <a:rPr lang="ka-GE" sz="1600" b="1" dirty="0" smtClean="0"/>
              <a:t> სფეროში ვიდრე საკონტროლო ჯგუფს, ხოლო ზოგიერთ მათგანის პრობლემური ქცევა სამუშაოს შესრულებისას გაუმჯობესებულია.</a:t>
            </a:r>
            <a:endParaRPr lang="en-GB" sz="1600" b="1" dirty="0" smtClean="0"/>
          </a:p>
          <a:p>
            <a:pPr lvl="1">
              <a:lnSpc>
                <a:spcPct val="150000"/>
              </a:lnSpc>
            </a:pPr>
            <a:r>
              <a:rPr lang="ka-GE" sz="1600" dirty="0" smtClean="0"/>
              <a:t>პირდაპირი სტრუქტურიზებული  დაკვირვება, ჩართულობაში არსებულ პრობლემებზე</a:t>
            </a:r>
            <a:endParaRPr lang="en-GB" sz="1600" dirty="0" smtClean="0"/>
          </a:p>
          <a:p>
            <a:pPr lvl="1">
              <a:lnSpc>
                <a:spcPct val="150000"/>
              </a:lnSpc>
            </a:pPr>
            <a:r>
              <a:rPr lang="ka-GE" sz="1600" dirty="0" smtClean="0"/>
              <a:t>მესამე პირებთან ინტერვიუ </a:t>
            </a:r>
            <a:endParaRPr lang="en-GB" sz="1600" dirty="0" smtClean="0"/>
          </a:p>
          <a:p>
            <a:pPr marL="342900" lvl="1" indent="-342900">
              <a:lnSpc>
                <a:spcPct val="150000"/>
              </a:lnSpc>
              <a:buClr>
                <a:srgbClr val="CCFF33"/>
              </a:buClr>
              <a:buSzPct val="70000"/>
            </a:pPr>
            <a:r>
              <a:rPr lang="ka-GE" sz="1600" b="1" dirty="0" smtClean="0"/>
              <a:t>მნიშვნელოვანი  გავლენა  არ მოუხდენია  ადამიანების ფსიქოლოგიურ კეთიდღეობაზე, თუმცა ზოგიერთ შემთხვევაში  თავად აღინიშნეს  გარკვეული ტრავმის შესახებ. </a:t>
            </a:r>
            <a:endParaRPr lang="en-GB" sz="1600" b="1" dirty="0" smtClean="0"/>
          </a:p>
          <a:p>
            <a:pPr marL="742950" lvl="2" indent="-342900">
              <a:lnSpc>
                <a:spcPct val="150000"/>
              </a:lnSpc>
              <a:buClr>
                <a:srgbClr val="CCFF33"/>
              </a:buClr>
              <a:buSzPct val="70000"/>
            </a:pPr>
            <a:r>
              <a:rPr lang="ka-GE" sz="1600" dirty="0" smtClean="0"/>
              <a:t>კლინიკური შფოთვისა და  დეპრესიის შკალა და  ცხოვრების ხარისხის თვით შეფასება </a:t>
            </a:r>
            <a:r>
              <a:rPr lang="en-GB" sz="1600" dirty="0" smtClean="0"/>
              <a:t>(</a:t>
            </a:r>
            <a:r>
              <a:rPr lang="en-GB" sz="1600" dirty="0" err="1" smtClean="0"/>
              <a:t>ComQol</a:t>
            </a:r>
            <a:r>
              <a:rPr lang="ka-GE" sz="1600" dirty="0" smtClean="0"/>
              <a:t> - ცხოვრების ხარისხის შეფასების შკალა</a:t>
            </a:r>
            <a:r>
              <a:rPr lang="en-GB" sz="1600" dirty="0" smtClean="0"/>
              <a:t>)</a:t>
            </a:r>
            <a:endParaRPr lang="en-GB" sz="1600" dirty="0"/>
          </a:p>
          <a:p>
            <a:pPr marL="742950" lvl="2" indent="-342900">
              <a:buClr>
                <a:srgbClr val="CCFF33"/>
              </a:buClr>
              <a:buSzPct val="70000"/>
            </a:pPr>
            <a:endParaRPr lang="en-GB" dirty="0"/>
          </a:p>
        </p:txBody>
      </p:sp>
    </p:spTree>
    <p:extLst>
      <p:ext uri="{BB962C8B-B14F-4D97-AF65-F5344CB8AC3E}">
        <p14:creationId xmlns:p14="http://schemas.microsoft.com/office/powerpoint/2010/main" val="111525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357158" y="642918"/>
            <a:ext cx="8429684" cy="571504"/>
          </a:xfrm>
        </p:spPr>
        <p:txBody>
          <a:bodyPr>
            <a:normAutofit/>
          </a:bodyPr>
          <a:lstStyle/>
          <a:p>
            <a:r>
              <a:rPr lang="ka-GE" sz="2000" b="1" dirty="0" smtClean="0">
                <a:latin typeface="Arial" charset="0"/>
              </a:rPr>
              <a:t>კვლევის  შედეგები  დიდ   ბრიტანეთში </a:t>
            </a:r>
            <a:r>
              <a:rPr lang="en-US" sz="2000" b="1" dirty="0" smtClean="0">
                <a:latin typeface="Arial" charset="0"/>
              </a:rPr>
              <a:t>-</a:t>
            </a:r>
            <a:r>
              <a:rPr lang="ka-GE" sz="2000" b="1" dirty="0" smtClean="0">
                <a:latin typeface="Arial" charset="0"/>
              </a:rPr>
              <a:t>  ფსიქოლოგიური შედეგები </a:t>
            </a:r>
            <a:endParaRPr lang="en-US" sz="2000" b="1" dirty="0">
              <a:latin typeface="Arial" charset="0"/>
            </a:endParaRPr>
          </a:p>
        </p:txBody>
      </p:sp>
      <p:sp>
        <p:nvSpPr>
          <p:cNvPr id="96258" name="Content Placeholder 2"/>
          <p:cNvSpPr>
            <a:spLocks noGrp="1"/>
          </p:cNvSpPr>
          <p:nvPr>
            <p:ph idx="1"/>
          </p:nvPr>
        </p:nvSpPr>
        <p:spPr>
          <a:xfrm>
            <a:off x="357158" y="1714488"/>
            <a:ext cx="8572560" cy="4786346"/>
          </a:xfrm>
        </p:spPr>
        <p:txBody>
          <a:bodyPr>
            <a:normAutofit/>
          </a:bodyPr>
          <a:lstStyle/>
          <a:p>
            <a:pPr>
              <a:lnSpc>
                <a:spcPct val="150000"/>
              </a:lnSpc>
            </a:pPr>
            <a:r>
              <a:rPr lang="ka-GE" sz="1800" dirty="0" smtClean="0"/>
              <a:t>კვლევის ანალიზმა აჩვენა, რომ საგრძნობლად გაუმჯობესდა დასაქმებულთა  ცხოვრების ხარისხი, კეთილდღეობა და დამოუკიდებლობის ხარისხი. თუმცა ჯერ კიდევ  საგრძნობლად დაბალია საზოგადოების მხრიდან  მიმღებლობა</a:t>
            </a:r>
            <a:r>
              <a:rPr lang="en-US" sz="1800" dirty="0" smtClean="0"/>
              <a:t>.</a:t>
            </a:r>
          </a:p>
          <a:p>
            <a:pPr marL="0" indent="0">
              <a:lnSpc>
                <a:spcPct val="150000"/>
              </a:lnSpc>
              <a:buNone/>
            </a:pPr>
            <a:endParaRPr lang="ka-GE" sz="1800" dirty="0" smtClean="0"/>
          </a:p>
          <a:p>
            <a:pPr marL="0" indent="0">
              <a:lnSpc>
                <a:spcPct val="150000"/>
              </a:lnSpc>
              <a:buNone/>
            </a:pPr>
            <a:endParaRPr lang="en-GB" sz="1800" dirty="0"/>
          </a:p>
          <a:p>
            <a:pPr marL="0" indent="0">
              <a:lnSpc>
                <a:spcPct val="150000"/>
              </a:lnSpc>
              <a:buNone/>
            </a:pPr>
            <a:r>
              <a:rPr lang="ka-GE" sz="1600" dirty="0" smtClean="0"/>
              <a:t>         </a:t>
            </a:r>
            <a:r>
              <a:rPr lang="en-GB" sz="1600" dirty="0" smtClean="0"/>
              <a:t>Banks </a:t>
            </a:r>
            <a:r>
              <a:rPr lang="en-GB" sz="1600" dirty="0"/>
              <a:t>et al </a:t>
            </a:r>
            <a:r>
              <a:rPr lang="en-GB" sz="1600" dirty="0" smtClean="0"/>
              <a:t>2010</a:t>
            </a:r>
            <a:endParaRPr lang="en-GB" sz="1600" dirty="0"/>
          </a:p>
          <a:p>
            <a:pPr marL="0" indent="0">
              <a:lnSpc>
                <a:spcPct val="150000"/>
              </a:lnSpc>
              <a:buNone/>
            </a:pPr>
            <a:r>
              <a:rPr lang="ka-GE" sz="1600" dirty="0" smtClean="0"/>
              <a:t>         </a:t>
            </a:r>
            <a:r>
              <a:rPr lang="en-GB" sz="1600" dirty="0" err="1" smtClean="0"/>
              <a:t>Jahoda</a:t>
            </a:r>
            <a:r>
              <a:rPr lang="en-GB" sz="1600" dirty="0" smtClean="0"/>
              <a:t> </a:t>
            </a:r>
            <a:r>
              <a:rPr lang="en-GB" sz="1600" dirty="0"/>
              <a:t>et al </a:t>
            </a:r>
            <a:r>
              <a:rPr lang="en-GB" sz="1600" dirty="0" smtClean="0"/>
              <a:t>2008</a:t>
            </a:r>
          </a:p>
          <a:p>
            <a:pPr marL="0" indent="0">
              <a:lnSpc>
                <a:spcPct val="150000"/>
              </a:lnSpc>
              <a:buNone/>
            </a:pPr>
            <a:r>
              <a:rPr lang="ka-GE" sz="1600" dirty="0" smtClean="0"/>
              <a:t>         </a:t>
            </a:r>
            <a:r>
              <a:rPr lang="en-GB" sz="1600" dirty="0" smtClean="0"/>
              <a:t>Smiley et al 2011</a:t>
            </a:r>
            <a:endParaRPr lang="en-GB" sz="1600" dirty="0"/>
          </a:p>
          <a:p>
            <a:pPr>
              <a:lnSpc>
                <a:spcPct val="150000"/>
              </a:lnSpc>
            </a:pPr>
            <a:endParaRPr lang="en-GB" sz="1800" dirty="0"/>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6286512" y="4357694"/>
            <a:ext cx="2357454" cy="1826894"/>
          </a:xfrm>
          <a:prstGeom prst="rect">
            <a:avLst/>
          </a:prstGeom>
          <a:noFill/>
          <a:ln w="9525">
            <a:noFill/>
            <a:miter lim="800000"/>
            <a:headEnd/>
            <a:tailEnd/>
          </a:ln>
        </p:spPr>
      </p:pic>
    </p:spTree>
    <p:extLst>
      <p:ext uri="{BB962C8B-B14F-4D97-AF65-F5344CB8AC3E}">
        <p14:creationId xmlns:p14="http://schemas.microsoft.com/office/powerpoint/2010/main" val="300045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85720" y="357166"/>
            <a:ext cx="8401080" cy="604822"/>
          </a:xfrm>
        </p:spPr>
        <p:txBody>
          <a:bodyPr>
            <a:normAutofit fontScale="90000"/>
          </a:bodyPr>
          <a:lstStyle/>
          <a:p>
            <a:pPr eaLnBrk="1" hangingPunct="1"/>
            <a:r>
              <a:rPr lang="ka-GE" sz="2400" dirty="0" smtClean="0">
                <a:latin typeface="Arial" charset="0"/>
                <a:cs typeface="Arial" charset="0"/>
              </a:rPr>
              <a:t/>
            </a:r>
            <a:br>
              <a:rPr lang="ka-GE" sz="2400" dirty="0" smtClean="0">
                <a:latin typeface="Arial" charset="0"/>
                <a:cs typeface="Arial" charset="0"/>
              </a:rPr>
            </a:br>
            <a:r>
              <a:rPr lang="ka-GE" sz="2700" b="1" dirty="0" smtClean="0">
                <a:latin typeface="Arial" charset="0"/>
                <a:cs typeface="Arial" charset="0"/>
              </a:rPr>
              <a:t>ინდივიდუალური განთავსება  </a:t>
            </a:r>
            <a:r>
              <a:rPr lang="ka-GE" sz="2400" b="1" dirty="0" smtClean="0">
                <a:latin typeface="Arial" charset="0"/>
                <a:cs typeface="Arial" charset="0"/>
              </a:rPr>
              <a:t>დახმარებით</a:t>
            </a:r>
            <a:r>
              <a:rPr lang="en-US" sz="2400" b="1" dirty="0" smtClean="0">
                <a:latin typeface="Arial" charset="0"/>
                <a:cs typeface="Arial" charset="0"/>
              </a:rPr>
              <a:t> (IPS)</a:t>
            </a:r>
            <a:r>
              <a:rPr lang="en-US" sz="3200" dirty="0" smtClean="0">
                <a:latin typeface="Arial" charset="0"/>
                <a:cs typeface="Arial" charset="0"/>
              </a:rPr>
              <a:t/>
            </a:r>
            <a:br>
              <a:rPr lang="en-US" sz="3200" dirty="0" smtClean="0">
                <a:latin typeface="Arial" charset="0"/>
                <a:cs typeface="Arial" charset="0"/>
              </a:rPr>
            </a:br>
            <a:endParaRPr lang="en-US" sz="3200" dirty="0">
              <a:latin typeface="Arial" charset="0"/>
              <a:cs typeface="Arial" charset="0"/>
            </a:endParaRPr>
          </a:p>
        </p:txBody>
      </p:sp>
      <p:sp>
        <p:nvSpPr>
          <p:cNvPr id="2" name="TextBox 1"/>
          <p:cNvSpPr txBox="1"/>
          <p:nvPr/>
        </p:nvSpPr>
        <p:spPr>
          <a:xfrm>
            <a:off x="428596" y="1142984"/>
            <a:ext cx="8501122" cy="5262979"/>
          </a:xfrm>
          <a:prstGeom prst="rect">
            <a:avLst/>
          </a:prstGeom>
          <a:noFill/>
          <a:ln>
            <a:noFill/>
          </a:ln>
        </p:spPr>
        <p:txBody>
          <a:bodyPr wrap="square" rtlCol="0">
            <a:spAutoFit/>
          </a:bodyPr>
          <a:lstStyle/>
          <a:p>
            <a:pPr>
              <a:lnSpc>
                <a:spcPct val="150000"/>
              </a:lnSpc>
            </a:pPr>
            <a:r>
              <a:rPr lang="ka-GE" sz="1600" dirty="0" smtClean="0">
                <a:latin typeface="+mn-lt"/>
              </a:rPr>
              <a:t>მენტალური (ფსიქიკური) ჯანმრთელობის სფეროში ყველაზე კარგად  </a:t>
            </a:r>
            <a:r>
              <a:rPr lang="ka-GE" sz="1600" dirty="0" smtClean="0"/>
              <a:t>მომუშავე მეთოდი “დაასაქმე და ასწავლე”-ს ფარგლებში,  </a:t>
            </a:r>
            <a:r>
              <a:rPr lang="en-US" sz="1600" dirty="0" smtClean="0">
                <a:latin typeface="Arial" charset="0"/>
                <a:cs typeface="Arial" charset="0"/>
              </a:rPr>
              <a:t>IPS</a:t>
            </a:r>
            <a:r>
              <a:rPr lang="ka-GE" sz="1600" dirty="0" smtClean="0">
                <a:latin typeface="Arial" charset="0"/>
                <a:cs typeface="Arial" charset="0"/>
              </a:rPr>
              <a:t> ყველაზე ეფექტურია მაშინ, როდესაც ის მაქსიმალურად მიახლოვებულია შემდეგ რვა პრინცითან: </a:t>
            </a:r>
          </a:p>
          <a:p>
            <a:pPr>
              <a:lnSpc>
                <a:spcPct val="150000"/>
              </a:lnSpc>
            </a:pPr>
            <a:endParaRPr lang="en-US" sz="1600" dirty="0">
              <a:latin typeface="+mn-lt"/>
            </a:endParaRPr>
          </a:p>
          <a:p>
            <a:pPr marL="342900" indent="-342900">
              <a:lnSpc>
                <a:spcPct val="150000"/>
              </a:lnSpc>
              <a:buFont typeface="Arial"/>
              <a:buChar char="•"/>
            </a:pPr>
            <a:r>
              <a:rPr lang="ka-GE" sz="1600" dirty="0" smtClean="0"/>
              <a:t>მიზანად ისახავს   ადამიანების ჩართვას კონკურენტულ დასაქმებაში;</a:t>
            </a:r>
            <a:endParaRPr lang="en-US" sz="1600" dirty="0">
              <a:latin typeface="+mn-lt"/>
            </a:endParaRPr>
          </a:p>
          <a:p>
            <a:pPr marL="342900" indent="-342900">
              <a:lnSpc>
                <a:spcPct val="150000"/>
              </a:lnSpc>
              <a:buFont typeface="Arial"/>
              <a:buChar char="•"/>
            </a:pPr>
            <a:r>
              <a:rPr lang="ka-GE" sz="1600" dirty="0" smtClean="0">
                <a:latin typeface="+mn-lt"/>
              </a:rPr>
              <a:t>ღიაა ყველასათვის, ვისაც მუშაობა უნდა;</a:t>
            </a:r>
            <a:endParaRPr lang="en-US" sz="1600" dirty="0">
              <a:latin typeface="+mn-lt"/>
            </a:endParaRPr>
          </a:p>
          <a:p>
            <a:pPr marL="342900" indent="-342900">
              <a:lnSpc>
                <a:spcPct val="150000"/>
              </a:lnSpc>
              <a:buFont typeface="Arial"/>
              <a:buChar char="•"/>
            </a:pPr>
            <a:r>
              <a:rPr lang="ka-GE" sz="1600" dirty="0" smtClean="0">
                <a:latin typeface="+mn-lt"/>
              </a:rPr>
              <a:t>ცდილობს მოიძიოს სამუშაო,  ადამიანის არჩევანის (უპირატესობების) მიხედვით;</a:t>
            </a:r>
            <a:endParaRPr lang="en-US" sz="1600" dirty="0">
              <a:latin typeface="+mn-lt"/>
            </a:endParaRPr>
          </a:p>
          <a:p>
            <a:pPr marL="342900" indent="-342900">
              <a:lnSpc>
                <a:spcPct val="150000"/>
              </a:lnSpc>
              <a:buFont typeface="Arial"/>
              <a:buChar char="•"/>
            </a:pPr>
            <a:r>
              <a:rPr lang="ka-GE" sz="1600" dirty="0" smtClean="0">
                <a:latin typeface="+mn-lt"/>
              </a:rPr>
              <a:t>სწრაფად მუშაობს; </a:t>
            </a:r>
            <a:endParaRPr lang="en-US" sz="1600" dirty="0">
              <a:latin typeface="+mn-lt"/>
            </a:endParaRPr>
          </a:p>
          <a:p>
            <a:pPr marL="342900" indent="-342900">
              <a:lnSpc>
                <a:spcPct val="150000"/>
              </a:lnSpc>
              <a:buFont typeface="Arial"/>
              <a:buChar char="•"/>
            </a:pPr>
            <a:r>
              <a:rPr lang="ka-GE" sz="1600" dirty="0" smtClean="0">
                <a:latin typeface="+mn-lt"/>
              </a:rPr>
              <a:t>დასაქმების სპეციალისტები ჩართული არიან კლინიკურ გუნდებში;</a:t>
            </a:r>
            <a:endParaRPr lang="en-US" sz="1600" dirty="0">
              <a:latin typeface="+mn-lt"/>
            </a:endParaRPr>
          </a:p>
          <a:p>
            <a:pPr marL="342900" indent="-342900">
              <a:lnSpc>
                <a:spcPct val="150000"/>
              </a:lnSpc>
              <a:buFont typeface="Arial"/>
              <a:buChar char="•"/>
            </a:pPr>
            <a:r>
              <a:rPr lang="ka-GE" sz="1600" dirty="0" smtClean="0"/>
              <a:t>დასაქმების სპეციალისტები, დამსაქმებლებთან   ურთიერთობებს აყალიბებენ დასასაქმებელი ინდივიდის  არჩევანის გათვალისწინებით;</a:t>
            </a:r>
            <a:endParaRPr lang="en-US" sz="1600" dirty="0">
              <a:latin typeface="+mn-lt"/>
            </a:endParaRPr>
          </a:p>
          <a:p>
            <a:pPr marL="342900" indent="-342900">
              <a:lnSpc>
                <a:spcPct val="150000"/>
              </a:lnSpc>
              <a:buFont typeface="Arial"/>
              <a:buChar char="•"/>
            </a:pPr>
            <a:r>
              <a:rPr lang="ka-GE" sz="1600" dirty="0" smtClean="0">
                <a:latin typeface="+mn-lt"/>
              </a:rPr>
              <a:t>უზრუნველყოფილია შეუზღუდავი, ინდივიდუალიზირებული დახმარება პიროვნებისა და მისი დამსაქმებლისათის </a:t>
            </a:r>
            <a:endParaRPr lang="en-US" sz="1600" dirty="0">
              <a:latin typeface="+mn-lt"/>
            </a:endParaRPr>
          </a:p>
          <a:p>
            <a:pPr marL="342900" indent="-342900">
              <a:lnSpc>
                <a:spcPct val="150000"/>
              </a:lnSpc>
              <a:buFont typeface="Arial"/>
              <a:buChar char="•"/>
            </a:pPr>
            <a:r>
              <a:rPr lang="ka-GE" sz="1600" dirty="0" smtClean="0">
                <a:latin typeface="+mn-lt"/>
              </a:rPr>
              <a:t>მოიცავს კონსულტირებას შეღავათებთან დაკავშირებით. </a:t>
            </a:r>
            <a:endParaRPr lang="en-US" sz="1600" dirty="0">
              <a:latin typeface="+mn-lt"/>
            </a:endParaRPr>
          </a:p>
        </p:txBody>
      </p:sp>
    </p:spTree>
    <p:extLst>
      <p:ext uri="{BB962C8B-B14F-4D97-AF65-F5344CB8AC3E}">
        <p14:creationId xmlns:p14="http://schemas.microsoft.com/office/powerpoint/2010/main" val="410725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14282" y="357166"/>
            <a:ext cx="8443913" cy="747698"/>
          </a:xfrm>
        </p:spPr>
        <p:txBody>
          <a:bodyPr>
            <a:normAutofit/>
          </a:bodyPr>
          <a:lstStyle/>
          <a:p>
            <a:r>
              <a:rPr lang="ka-GE" sz="2400" dirty="0" smtClean="0">
                <a:latin typeface="Arial" charset="0"/>
              </a:rPr>
              <a:t> </a:t>
            </a:r>
            <a:r>
              <a:rPr lang="ka-GE" sz="2400" b="1" dirty="0" smtClean="0">
                <a:latin typeface="Arial" charset="0"/>
              </a:rPr>
              <a:t>რას  წარმოადგენს მხარდაჭერით დასაქმება </a:t>
            </a:r>
            <a:endParaRPr lang="en-US" sz="2400" b="1" dirty="0">
              <a:latin typeface="Arial" charset="0"/>
            </a:endParaRPr>
          </a:p>
        </p:txBody>
      </p:sp>
      <p:sp>
        <p:nvSpPr>
          <p:cNvPr id="17410" name="Content Placeholder 2"/>
          <p:cNvSpPr>
            <a:spLocks noGrp="1"/>
          </p:cNvSpPr>
          <p:nvPr>
            <p:ph idx="1"/>
          </p:nvPr>
        </p:nvSpPr>
        <p:spPr>
          <a:xfrm>
            <a:off x="457200" y="1214422"/>
            <a:ext cx="8229600" cy="5262578"/>
          </a:xfrm>
        </p:spPr>
        <p:txBody>
          <a:bodyPr/>
          <a:lstStyle/>
          <a:p>
            <a:pPr>
              <a:lnSpc>
                <a:spcPct val="150000"/>
              </a:lnSpc>
              <a:defRPr/>
            </a:pPr>
            <a:r>
              <a:rPr lang="ka-GE" sz="1800" dirty="0" smtClean="0">
                <a:latin typeface="+mj-lt"/>
              </a:rPr>
              <a:t> </a:t>
            </a:r>
            <a:r>
              <a:rPr lang="ka-GE" sz="1600" b="1" dirty="0" smtClean="0">
                <a:latin typeface="+mj-lt"/>
              </a:rPr>
              <a:t>მხარდაჭერით დასაქმების ევროპული  კავშირი  (</a:t>
            </a:r>
            <a:r>
              <a:rPr lang="en-US" sz="1600" b="1" dirty="0" smtClean="0"/>
              <a:t>EUSE</a:t>
            </a:r>
            <a:r>
              <a:rPr lang="ka-GE" sz="1600" b="1" dirty="0" smtClean="0"/>
              <a:t> </a:t>
            </a:r>
            <a:r>
              <a:rPr lang="ka-GE" sz="1600" dirty="0" smtClean="0"/>
              <a:t>)</a:t>
            </a:r>
            <a:endParaRPr lang="en-US" sz="1600" dirty="0" smtClean="0">
              <a:latin typeface="+mj-lt"/>
            </a:endParaRPr>
          </a:p>
          <a:p>
            <a:pPr marL="0" indent="0">
              <a:lnSpc>
                <a:spcPct val="150000"/>
              </a:lnSpc>
              <a:buNone/>
              <a:defRPr/>
            </a:pPr>
            <a:r>
              <a:rPr lang="ka-GE" sz="1600" dirty="0" smtClean="0"/>
              <a:t>“შეზღუდული შესაძლებლობის მქონე პირებისა და სხვა მოწყვლადი ჯგუფების დახმარება, ღია შრომით ბაზარზე ანაზღაურებადი  სამუშაოს მოძიებასა  და შენარჩუნებაში”. </a:t>
            </a:r>
            <a:endParaRPr lang="en-US" sz="1600" dirty="0" smtClean="0">
              <a:latin typeface="+mj-lt"/>
            </a:endParaRPr>
          </a:p>
          <a:p>
            <a:pPr marL="0" indent="0">
              <a:lnSpc>
                <a:spcPct val="150000"/>
              </a:lnSpc>
              <a:buNone/>
              <a:defRPr/>
            </a:pPr>
            <a:endParaRPr lang="en-US" sz="1600" dirty="0">
              <a:latin typeface="+mj-lt"/>
            </a:endParaRPr>
          </a:p>
          <a:p>
            <a:pPr>
              <a:lnSpc>
                <a:spcPct val="150000"/>
              </a:lnSpc>
              <a:defRPr/>
            </a:pPr>
            <a:r>
              <a:rPr lang="ka-GE" sz="1600" b="1" dirty="0" smtClean="0"/>
              <a:t>ბრიტანეთის მხარდაჭერით დასაქმების ასოციაცია</a:t>
            </a:r>
            <a:r>
              <a:rPr lang="en-US" sz="1600" b="1" dirty="0" smtClean="0"/>
              <a:t> </a:t>
            </a:r>
            <a:r>
              <a:rPr lang="ka-GE" sz="1600" b="1" dirty="0" smtClean="0"/>
              <a:t>(</a:t>
            </a:r>
            <a:r>
              <a:rPr lang="en-US" sz="1600" b="1" dirty="0" smtClean="0">
                <a:latin typeface="+mj-lt"/>
              </a:rPr>
              <a:t>BASE</a:t>
            </a:r>
            <a:r>
              <a:rPr lang="ka-GE" sz="1600" b="1" dirty="0" smtClean="0">
                <a:latin typeface="+mj-lt"/>
              </a:rPr>
              <a:t>)</a:t>
            </a:r>
            <a:endParaRPr lang="en-US" sz="1600" dirty="0" smtClean="0">
              <a:latin typeface="+mj-lt"/>
            </a:endParaRPr>
          </a:p>
          <a:p>
            <a:pPr marL="0" indent="0">
              <a:lnSpc>
                <a:spcPct val="150000"/>
              </a:lnSpc>
              <a:buFont typeface="Wingdings" charset="0"/>
              <a:buNone/>
              <a:defRPr/>
            </a:pPr>
            <a:r>
              <a:rPr lang="ja-JP" altLang="en-GB" sz="1600" smtClean="0">
                <a:latin typeface="+mj-lt"/>
              </a:rPr>
              <a:t>“</a:t>
            </a:r>
            <a:r>
              <a:rPr lang="ka-GE" sz="1600" dirty="0" smtClean="0"/>
              <a:t>მხარდაჭერით დასაქმება ეს არის რეალური სამუშაო ინტეგრირებულ გარემოში, როდესაც შეზღუდული შესაძლებლობის მქონე პირს მიმდინარე დახმარებას უწევს  სამუშაოს მოძიების სფეროში კვალიფიცირებული სამსახური”.  </a:t>
            </a:r>
          </a:p>
        </p:txBody>
      </p:sp>
      <p:sp>
        <p:nvSpPr>
          <p:cNvPr id="2" name="TextBox 1"/>
          <p:cNvSpPr txBox="1"/>
          <p:nvPr/>
        </p:nvSpPr>
        <p:spPr>
          <a:xfrm>
            <a:off x="1928794" y="5500702"/>
            <a:ext cx="6228237" cy="923330"/>
          </a:xfrm>
          <a:prstGeom prst="rect">
            <a:avLst/>
          </a:prstGeom>
          <a:noFill/>
        </p:spPr>
        <p:txBody>
          <a:bodyPr wrap="none" rtlCol="0">
            <a:spAutoFit/>
          </a:bodyPr>
          <a:lstStyle/>
          <a:p>
            <a:r>
              <a:rPr lang="en-US" dirty="0">
                <a:hlinkClick r:id="rId2"/>
              </a:rPr>
              <a:t>http://www.eusetoolkit.eu/index.php/supported-</a:t>
            </a:r>
            <a:r>
              <a:rPr lang="en-US" dirty="0" smtClean="0">
                <a:hlinkClick r:id="rId2"/>
              </a:rPr>
              <a:t>employment</a:t>
            </a:r>
            <a:endParaRPr lang="en-US" dirty="0" smtClean="0"/>
          </a:p>
          <a:p>
            <a:r>
              <a:rPr lang="en-US" dirty="0">
                <a:hlinkClick r:id="rId3"/>
              </a:rPr>
              <a:t>http://base-uk.org/about/about-supported-</a:t>
            </a:r>
            <a:r>
              <a:rPr lang="en-US" dirty="0" smtClean="0">
                <a:hlinkClick r:id="rId3"/>
              </a:rPr>
              <a:t>employment</a:t>
            </a:r>
            <a:endParaRPr lang="en-US" dirty="0" smtClean="0"/>
          </a:p>
          <a:p>
            <a:endParaRPr lang="en-US" dirty="0"/>
          </a:p>
        </p:txBody>
      </p:sp>
    </p:spTree>
    <p:extLst>
      <p:ext uri="{BB962C8B-B14F-4D97-AF65-F5344CB8AC3E}">
        <p14:creationId xmlns:p14="http://schemas.microsoft.com/office/powerpoint/2010/main" val="338038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29B1C8C-BAC2-D842-977C-5B298B4AE8BE}" type="slidenum">
              <a:rPr lang="en-GB" sz="1200">
                <a:latin typeface="Arial Black" charset="0"/>
              </a:rPr>
              <a:pPr algn="r" eaLnBrk="1" hangingPunct="1"/>
              <a:t>20</a:t>
            </a:fld>
            <a:endParaRPr lang="en-GB" sz="1200">
              <a:latin typeface="Arial Black" charset="0"/>
            </a:endParaRPr>
          </a:p>
        </p:txBody>
      </p:sp>
      <p:pic>
        <p:nvPicPr>
          <p:cNvPr id="2355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7162800"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 Box 4"/>
          <p:cNvSpPr txBox="1">
            <a:spLocks noChangeArrowheads="1"/>
          </p:cNvSpPr>
          <p:nvPr/>
        </p:nvSpPr>
        <p:spPr bwMode="auto">
          <a:xfrm>
            <a:off x="5724128" y="5517232"/>
            <a:ext cx="13541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Bond, 2008</a:t>
            </a:r>
          </a:p>
        </p:txBody>
      </p:sp>
      <p:sp>
        <p:nvSpPr>
          <p:cNvPr id="23557" name="Text Box 5"/>
          <p:cNvSpPr txBox="1">
            <a:spLocks noChangeArrowheads="1"/>
          </p:cNvSpPr>
          <p:nvPr/>
        </p:nvSpPr>
        <p:spPr bwMode="auto">
          <a:xfrm>
            <a:off x="7596336" y="3356992"/>
            <a:ext cx="142539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ka-GE" sz="1200" b="1" dirty="0" smtClean="0"/>
              <a:t>საშუალო</a:t>
            </a:r>
            <a:r>
              <a:rPr lang="en-US" b="1" dirty="0" smtClean="0"/>
              <a:t>=61</a:t>
            </a:r>
            <a:r>
              <a:rPr lang="en-US" b="1" dirty="0"/>
              <a:t>%</a:t>
            </a:r>
            <a:endParaRPr lang="en-US" dirty="0"/>
          </a:p>
        </p:txBody>
      </p:sp>
      <p:sp>
        <p:nvSpPr>
          <p:cNvPr id="23558" name="Text Box 6"/>
          <p:cNvSpPr txBox="1">
            <a:spLocks noChangeArrowheads="1"/>
          </p:cNvSpPr>
          <p:nvPr/>
        </p:nvSpPr>
        <p:spPr bwMode="auto">
          <a:xfrm>
            <a:off x="7524328" y="3933056"/>
            <a:ext cx="1502334"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ka-GE" dirty="0" smtClean="0">
                <a:solidFill>
                  <a:srgbClr val="FF0000"/>
                </a:solidFill>
              </a:rPr>
              <a:t> </a:t>
            </a:r>
            <a:r>
              <a:rPr lang="ka-GE" sz="1200" dirty="0" smtClean="0">
                <a:solidFill>
                  <a:srgbClr val="FF0000"/>
                </a:solidFill>
              </a:rPr>
              <a:t>საშუალო</a:t>
            </a:r>
            <a:r>
              <a:rPr lang="en-US" dirty="0" smtClean="0">
                <a:solidFill>
                  <a:srgbClr val="FF0000"/>
                </a:solidFill>
              </a:rPr>
              <a:t>=23</a:t>
            </a:r>
            <a:r>
              <a:rPr lang="en-US" dirty="0">
                <a:solidFill>
                  <a:srgbClr val="FF0000"/>
                </a:solidFill>
              </a:rPr>
              <a:t>%</a:t>
            </a:r>
            <a:endParaRPr lang="en-US" dirty="0"/>
          </a:p>
        </p:txBody>
      </p:sp>
    </p:spTree>
    <p:extLst>
      <p:ext uri="{BB962C8B-B14F-4D97-AF65-F5344CB8AC3E}">
        <p14:creationId xmlns:p14="http://schemas.microsoft.com/office/powerpoint/2010/main" val="147774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14282" y="428604"/>
            <a:ext cx="8361562" cy="642942"/>
          </a:xfrm>
        </p:spPr>
        <p:txBody>
          <a:bodyPr>
            <a:noAutofit/>
          </a:bodyPr>
          <a:lstStyle/>
          <a:p>
            <a:pPr eaLnBrk="1" hangingPunct="1"/>
            <a:r>
              <a:rPr lang="ka-GE" sz="2400" b="1" dirty="0" smtClean="0">
                <a:latin typeface="Arial" charset="0"/>
                <a:cs typeface="Arial" charset="0"/>
              </a:rPr>
              <a:t>საერთაშორისო  მტკიცებულება  მენტალური (ფსიქიკური)  ჯანმრთელობის სფეროში</a:t>
            </a:r>
            <a:endParaRPr lang="en-US" sz="2400" b="1" dirty="0">
              <a:latin typeface="Arial" charset="0"/>
              <a:cs typeface="Arial" charset="0"/>
            </a:endParaRPr>
          </a:p>
        </p:txBody>
      </p:sp>
      <p:sp>
        <p:nvSpPr>
          <p:cNvPr id="22531" name="Rectangle 3"/>
          <p:cNvSpPr>
            <a:spLocks noGrp="1" noChangeArrowheads="1"/>
          </p:cNvSpPr>
          <p:nvPr>
            <p:ph type="body" idx="4294967295"/>
          </p:nvPr>
        </p:nvSpPr>
        <p:spPr>
          <a:xfrm>
            <a:off x="457200" y="1428736"/>
            <a:ext cx="8229600" cy="5048264"/>
          </a:xfrm>
        </p:spPr>
        <p:txBody>
          <a:bodyPr>
            <a:normAutofit/>
          </a:bodyPr>
          <a:lstStyle/>
          <a:p>
            <a:pPr>
              <a:lnSpc>
                <a:spcPct val="150000"/>
              </a:lnSpc>
            </a:pPr>
            <a:r>
              <a:rPr lang="ka-GE" sz="1800" dirty="0">
                <a:latin typeface="Arial" charset="0"/>
                <a:cs typeface="Arial" charset="0"/>
              </a:rPr>
              <a:t> </a:t>
            </a:r>
            <a:r>
              <a:rPr lang="ka-GE" sz="1600" dirty="0" smtClean="0">
                <a:latin typeface="Arial" charset="0"/>
                <a:cs typeface="Arial" charset="0"/>
              </a:rPr>
              <a:t>მხარდაჭერით დასაქმების “მაღალი სიზუსტის“ (ინდივიდუალური განთავსება და დახმარება) </a:t>
            </a:r>
            <a:r>
              <a:rPr lang="en-US" sz="1600" dirty="0" smtClean="0">
                <a:latin typeface="Arial" charset="0"/>
                <a:cs typeface="Arial" charset="0"/>
              </a:rPr>
              <a:t>11</a:t>
            </a:r>
            <a:r>
              <a:rPr lang="ka-GE" sz="1600" dirty="0" smtClean="0">
                <a:latin typeface="Arial" charset="0"/>
                <a:cs typeface="Arial" charset="0"/>
              </a:rPr>
              <a:t> სრულად</a:t>
            </a:r>
            <a:r>
              <a:rPr lang="en-US" sz="1600" dirty="0" smtClean="0">
                <a:latin typeface="Arial" charset="0"/>
                <a:cs typeface="Arial" charset="0"/>
              </a:rPr>
              <a:t> </a:t>
            </a:r>
            <a:r>
              <a:rPr lang="ka-GE" sz="1600" dirty="0" smtClean="0">
                <a:latin typeface="Arial" charset="0"/>
                <a:cs typeface="Arial" charset="0"/>
              </a:rPr>
              <a:t> რანდომიზებული (შერჩევითი) გაკონტროლებული კვლევა.    </a:t>
            </a:r>
          </a:p>
          <a:p>
            <a:pPr eaLnBrk="1" hangingPunct="1">
              <a:lnSpc>
                <a:spcPct val="150000"/>
              </a:lnSpc>
              <a:buNone/>
            </a:pPr>
            <a:endParaRPr lang="en-US" sz="1600" dirty="0">
              <a:latin typeface="Arial" charset="0"/>
              <a:cs typeface="Arial" charset="0"/>
            </a:endParaRPr>
          </a:p>
          <a:p>
            <a:pPr>
              <a:lnSpc>
                <a:spcPct val="150000"/>
              </a:lnSpc>
            </a:pPr>
            <a:r>
              <a:rPr lang="ka-GE" sz="1600" dirty="0" smtClean="0">
                <a:latin typeface="Arial" charset="0"/>
                <a:cs typeface="Arial" charset="0"/>
              </a:rPr>
              <a:t>6 კვლევა, დღის მომსახურების პროგრამების მხარდაჭერით დასაქმების  პროგრამებად  ტრანსფორმირების საკითხზე</a:t>
            </a:r>
          </a:p>
          <a:p>
            <a:pPr marL="0" indent="0" eaLnBrk="1" hangingPunct="1">
              <a:lnSpc>
                <a:spcPct val="150000"/>
              </a:lnSpc>
              <a:buNone/>
            </a:pPr>
            <a:endParaRPr lang="en-US" sz="1600" dirty="0">
              <a:latin typeface="Arial" charset="0"/>
              <a:cs typeface="Arial" charset="0"/>
            </a:endParaRPr>
          </a:p>
          <a:p>
            <a:pPr>
              <a:lnSpc>
                <a:spcPct val="150000"/>
              </a:lnSpc>
            </a:pPr>
            <a:r>
              <a:rPr lang="ka-GE" sz="1600" dirty="0" smtClean="0">
                <a:latin typeface="Arial" charset="0"/>
                <a:cs typeface="Arial" charset="0"/>
              </a:rPr>
              <a:t>სიზუსტისა და კონკურენტული დასა	ქმების  7 კორელაციური კვლევა (კვლევა, იძლევა თუ არა სიზუსტე უკეთეს შედეგებს)    </a:t>
            </a:r>
          </a:p>
          <a:p>
            <a:pPr eaLnBrk="1" hangingPunct="1">
              <a:buFont typeface="Wingdings" charset="0"/>
              <a:buNone/>
            </a:pPr>
            <a:endParaRPr lang="en-US" sz="1800" b="1" dirty="0" smtClean="0">
              <a:latin typeface="Arial" charset="0"/>
              <a:cs typeface="Arial" charset="0"/>
            </a:endParaRPr>
          </a:p>
        </p:txBody>
      </p:sp>
      <p:pic>
        <p:nvPicPr>
          <p:cNvPr id="22532" name="Picture 8" descr="A man with his boss working in a timber ay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60" y="4929198"/>
            <a:ext cx="2689254" cy="1579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218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533400"/>
            <a:ext cx="8229600" cy="823898"/>
          </a:xfrm>
        </p:spPr>
        <p:txBody>
          <a:bodyPr>
            <a:noAutofit/>
          </a:bodyPr>
          <a:lstStyle/>
          <a:p>
            <a:pPr eaLnBrk="1" hangingPunct="1"/>
            <a:r>
              <a:rPr lang="ka-GE" sz="2000" b="1" dirty="0" smtClean="0">
                <a:latin typeface="Arial" charset="0"/>
                <a:cs typeface="Arial" charset="0"/>
              </a:rPr>
              <a:t>მენტალური   (ფსიქიკური) ჯანმრთელობის  სფეროში   მიღებული  შედეგების  საერთაშორისო  მტკიცებულება</a:t>
            </a:r>
            <a:endParaRPr lang="en-US" sz="2000" b="1" dirty="0">
              <a:latin typeface="Arial" charset="0"/>
              <a:cs typeface="Arial" charset="0"/>
            </a:endParaRPr>
          </a:p>
        </p:txBody>
      </p:sp>
      <p:sp>
        <p:nvSpPr>
          <p:cNvPr id="24579" name="Rectangle 3"/>
          <p:cNvSpPr>
            <a:spLocks noGrp="1" noChangeArrowheads="1"/>
          </p:cNvSpPr>
          <p:nvPr>
            <p:ph type="body" idx="4294967295"/>
          </p:nvPr>
        </p:nvSpPr>
        <p:spPr>
          <a:xfrm>
            <a:off x="467544" y="1571612"/>
            <a:ext cx="8319298" cy="5078004"/>
          </a:xfrm>
        </p:spPr>
        <p:txBody>
          <a:bodyPr/>
          <a:lstStyle/>
          <a:p>
            <a:pPr eaLnBrk="1" hangingPunct="1">
              <a:lnSpc>
                <a:spcPct val="90000"/>
              </a:lnSpc>
              <a:buFont typeface="Wingdings" charset="0"/>
              <a:buNone/>
            </a:pPr>
            <a:r>
              <a:rPr lang="en-US" sz="1800" b="1" dirty="0" smtClean="0">
                <a:latin typeface="Arial" charset="0"/>
                <a:cs typeface="Arial" charset="0"/>
              </a:rPr>
              <a:t>ე</a:t>
            </a:r>
            <a:r>
              <a:rPr lang="ka-GE" sz="1800" b="1" dirty="0" smtClean="0">
                <a:latin typeface="Arial" charset="0"/>
                <a:cs typeface="Arial" charset="0"/>
              </a:rPr>
              <a:t>ვროპა</a:t>
            </a:r>
          </a:p>
          <a:p>
            <a:pPr eaLnBrk="1" hangingPunct="1">
              <a:lnSpc>
                <a:spcPct val="90000"/>
              </a:lnSpc>
              <a:buFont typeface="Wingdings" charset="0"/>
              <a:buNone/>
            </a:pPr>
            <a:endParaRPr lang="en-US" sz="1800" dirty="0">
              <a:latin typeface="Arial" charset="0"/>
              <a:cs typeface="Arial" charset="0"/>
            </a:endParaRPr>
          </a:p>
          <a:p>
            <a:r>
              <a:rPr lang="ka-GE" sz="1800" dirty="0" smtClean="0">
                <a:latin typeface="Arial" charset="0"/>
                <a:cs typeface="Arial" charset="0"/>
              </a:rPr>
              <a:t>მხარდაჭერით დასაქმების ეფექტურობა  პროფესიულ სერვისებთან  შედარებით,  გაცილებით მაღალი იყო ყველა პროფესიულ შედეგთან მიმართებაში </a:t>
            </a:r>
          </a:p>
          <a:p>
            <a:pPr>
              <a:buNone/>
            </a:pPr>
            <a:endParaRPr lang="ka-GE" sz="1800" dirty="0" smtClean="0">
              <a:latin typeface="Arial" charset="0"/>
              <a:cs typeface="Arial" charset="0"/>
            </a:endParaRPr>
          </a:p>
          <a:p>
            <a:r>
              <a:rPr lang="ka-GE" sz="1800" dirty="0" smtClean="0">
                <a:latin typeface="Arial" charset="0"/>
                <a:cs typeface="Arial" charset="0"/>
              </a:rPr>
              <a:t>პროფესიულ სერვისებში ჩართული პაციენტების შემთხვევაში, გაცილებით მაღალი იყო   შემთხვევები, როდესაც ხდებოდა</a:t>
            </a:r>
            <a:r>
              <a:rPr lang="en-US" sz="1800" dirty="0" smtClean="0">
                <a:latin typeface="Arial" charset="0"/>
                <a:cs typeface="Arial" charset="0"/>
              </a:rPr>
              <a:t>:</a:t>
            </a:r>
          </a:p>
          <a:p>
            <a:pPr marL="0" indent="0">
              <a:lnSpc>
                <a:spcPct val="50000"/>
              </a:lnSpc>
              <a:buNone/>
            </a:pPr>
            <a:endParaRPr lang="en-US" sz="1800" dirty="0">
              <a:latin typeface="Arial" charset="0"/>
              <a:cs typeface="Arial" charset="0"/>
            </a:endParaRPr>
          </a:p>
          <a:p>
            <a:pPr>
              <a:lnSpc>
                <a:spcPct val="90000"/>
              </a:lnSpc>
              <a:buFont typeface="Wingdings" charset="0"/>
              <a:buNone/>
            </a:pPr>
            <a:r>
              <a:rPr lang="ka-GE" sz="1800" dirty="0" smtClean="0">
                <a:latin typeface="Arial" charset="0"/>
                <a:cs typeface="Arial" charset="0"/>
              </a:rPr>
              <a:t>      სერვისებიდან პირთა ამოვარდნა </a:t>
            </a:r>
            <a:r>
              <a:rPr lang="en-US" sz="1800" dirty="0" smtClean="0">
                <a:latin typeface="Arial" charset="0"/>
                <a:cs typeface="Arial" charset="0"/>
              </a:rPr>
              <a:t>(</a:t>
            </a:r>
            <a:r>
              <a:rPr lang="en-US" sz="1800" dirty="0">
                <a:latin typeface="Arial" charset="0"/>
                <a:cs typeface="Arial" charset="0"/>
              </a:rPr>
              <a:t>45% - </a:t>
            </a:r>
            <a:r>
              <a:rPr lang="en-US" sz="1800" dirty="0" smtClean="0">
                <a:latin typeface="Arial" charset="0"/>
                <a:cs typeface="Arial" charset="0"/>
              </a:rPr>
              <a:t>VS </a:t>
            </a:r>
            <a:r>
              <a:rPr lang="en-US" sz="1800" dirty="0">
                <a:latin typeface="Arial" charset="0"/>
                <a:cs typeface="Arial" charset="0"/>
              </a:rPr>
              <a:t>13% - IPS)</a:t>
            </a:r>
          </a:p>
          <a:p>
            <a:pPr>
              <a:lnSpc>
                <a:spcPct val="90000"/>
              </a:lnSpc>
              <a:buFont typeface="Wingdings" charset="0"/>
              <a:buNone/>
            </a:pPr>
            <a:r>
              <a:rPr lang="en-US" sz="1800" dirty="0">
                <a:latin typeface="Arial" charset="0"/>
                <a:cs typeface="Arial" charset="0"/>
              </a:rPr>
              <a:t>      </a:t>
            </a:r>
            <a:r>
              <a:rPr lang="en-US" sz="1800" dirty="0" smtClean="0">
                <a:latin typeface="Arial" charset="0"/>
                <a:cs typeface="Arial" charset="0"/>
              </a:rPr>
              <a:t>მ</a:t>
            </a:r>
            <a:r>
              <a:rPr lang="ka-GE" sz="1800" dirty="0" smtClean="0">
                <a:latin typeface="Arial" charset="0"/>
                <a:cs typeface="Arial" charset="0"/>
              </a:rPr>
              <a:t>ეორადი ჰოსპიტალიზირება </a:t>
            </a:r>
            <a:r>
              <a:rPr lang="en-US" sz="1800" dirty="0" smtClean="0">
                <a:latin typeface="Arial" charset="0"/>
                <a:cs typeface="Arial" charset="0"/>
              </a:rPr>
              <a:t>(31</a:t>
            </a:r>
            <a:r>
              <a:rPr lang="en-US" sz="1800" dirty="0">
                <a:latin typeface="Arial" charset="0"/>
                <a:cs typeface="Arial" charset="0"/>
              </a:rPr>
              <a:t>% - </a:t>
            </a:r>
            <a:r>
              <a:rPr lang="en-US" sz="1800" dirty="0" smtClean="0">
                <a:latin typeface="Arial" charset="0"/>
                <a:cs typeface="Arial" charset="0"/>
              </a:rPr>
              <a:t>VS </a:t>
            </a:r>
            <a:r>
              <a:rPr lang="en-US" sz="1800" dirty="0">
                <a:latin typeface="Arial" charset="0"/>
                <a:cs typeface="Arial" charset="0"/>
              </a:rPr>
              <a:t>20% </a:t>
            </a:r>
            <a:r>
              <a:rPr lang="en-US" sz="2000" dirty="0">
                <a:latin typeface="Arial" charset="0"/>
                <a:cs typeface="Arial" charset="0"/>
              </a:rPr>
              <a:t>- IPS)</a:t>
            </a:r>
            <a:endParaRPr lang="en-US" dirty="0">
              <a:latin typeface="Arial" charset="0"/>
              <a:cs typeface="Arial" charset="0"/>
            </a:endParaRPr>
          </a:p>
        </p:txBody>
      </p:sp>
      <p:pic>
        <p:nvPicPr>
          <p:cNvPr id="24580" name="Picture 3" descr="Diane compiling a mailsho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40" y="4572008"/>
            <a:ext cx="2057400" cy="176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14348" y="5786454"/>
            <a:ext cx="2223360" cy="400110"/>
          </a:xfrm>
          <a:prstGeom prst="rect">
            <a:avLst/>
          </a:prstGeom>
          <a:noFill/>
        </p:spPr>
        <p:txBody>
          <a:bodyPr wrap="none" rtlCol="0">
            <a:spAutoFit/>
          </a:bodyPr>
          <a:lstStyle/>
          <a:p>
            <a:r>
              <a:rPr lang="en-US" sz="2000" dirty="0" smtClean="0">
                <a:latin typeface="+mn-lt"/>
              </a:rPr>
              <a:t>Burns et al (2007)</a:t>
            </a:r>
            <a:endParaRPr lang="en-US" sz="2000" dirty="0">
              <a:latin typeface="+mn-lt"/>
            </a:endParaRPr>
          </a:p>
        </p:txBody>
      </p:sp>
    </p:spTree>
    <p:extLst>
      <p:ext uri="{BB962C8B-B14F-4D97-AF65-F5344CB8AC3E}">
        <p14:creationId xmlns:p14="http://schemas.microsoft.com/office/powerpoint/2010/main" val="26144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85720" y="214290"/>
            <a:ext cx="8229600" cy="681022"/>
          </a:xfrm>
        </p:spPr>
        <p:txBody>
          <a:bodyPr>
            <a:normAutofit/>
          </a:bodyPr>
          <a:lstStyle/>
          <a:p>
            <a:r>
              <a:rPr lang="ka-GE" sz="2400" b="1" dirty="0" smtClean="0">
                <a:latin typeface="Arial" charset="0"/>
              </a:rPr>
              <a:t>პროფესიული რეაბილიტაცია ევროკავშირში </a:t>
            </a:r>
            <a:endParaRPr lang="en-US" sz="2400" b="1" dirty="0">
              <a:latin typeface="Arial" charset="0"/>
            </a:endParaRPr>
          </a:p>
        </p:txBody>
      </p:sp>
      <p:sp>
        <p:nvSpPr>
          <p:cNvPr id="93186" name="Content Placeholder 2"/>
          <p:cNvSpPr>
            <a:spLocks noGrp="1"/>
          </p:cNvSpPr>
          <p:nvPr>
            <p:ph idx="1"/>
          </p:nvPr>
        </p:nvSpPr>
        <p:spPr>
          <a:xfrm>
            <a:off x="251520" y="1142984"/>
            <a:ext cx="8463884" cy="5357850"/>
          </a:xfrm>
        </p:spPr>
        <p:txBody>
          <a:bodyPr>
            <a:normAutofit fontScale="92500"/>
          </a:bodyPr>
          <a:lstStyle/>
          <a:p>
            <a:pPr>
              <a:lnSpc>
                <a:spcPct val="150000"/>
              </a:lnSpc>
            </a:pPr>
            <a:r>
              <a:rPr lang="ka-GE" sz="1600" dirty="0" smtClean="0"/>
              <a:t>მხარდაჭერით დასაქმების დეფინიცია  საკმაოდ ბუნდოვანია  ქვეყნებს შიგნით და ქვეყნებს შორის. </a:t>
            </a:r>
            <a:endParaRPr lang="en-US" sz="1600" dirty="0"/>
          </a:p>
          <a:p>
            <a:pPr>
              <a:lnSpc>
                <a:spcPct val="150000"/>
              </a:lnSpc>
            </a:pPr>
            <a:r>
              <a:rPr lang="ka-GE" sz="1600" dirty="0" smtClean="0"/>
              <a:t>ძალიან ბევრი კრიტერიუმი, როგორც კარგი , ასევე ცუდი  იქნა დაკავშირებული ცნებასთან მხარდაჭერით დასაქმება ან  შეცდომით იქნა მიჩნეული მხარდაჭერით დასაქმებად. </a:t>
            </a:r>
            <a:endParaRPr lang="en-US" sz="1600" dirty="0" smtClean="0"/>
          </a:p>
          <a:p>
            <a:pPr>
              <a:lnSpc>
                <a:spcPct val="150000"/>
              </a:lnSpc>
            </a:pPr>
            <a:r>
              <a:rPr lang="ka-GE" sz="1600" dirty="0" smtClean="0"/>
              <a:t>ბევრ ქვეყანაში,  მხარდაჭერით დასაქმების  პროგრამები  ჯერ კიდევ საპილოტე პროექტები ს ხასიათს ატარებს;</a:t>
            </a:r>
            <a:endParaRPr lang="en-US" sz="1600" dirty="0" smtClean="0"/>
          </a:p>
          <a:p>
            <a:pPr>
              <a:lnSpc>
                <a:spcPct val="150000"/>
              </a:lnSpc>
            </a:pPr>
            <a:r>
              <a:rPr lang="ka-GE" sz="1600" dirty="0" smtClean="0"/>
              <a:t>შეზრუდული შესაძლებლობის  მქონე პირები ჯერ კუიდევ არ განიხილებიან ჩვეულებრივ  სამუშაო მაძიებლებად; </a:t>
            </a:r>
            <a:endParaRPr lang="en-US" sz="1600" dirty="0" smtClean="0"/>
          </a:p>
          <a:p>
            <a:pPr>
              <a:lnSpc>
                <a:spcPct val="150000"/>
              </a:lnSpc>
            </a:pPr>
            <a:r>
              <a:rPr lang="ka-GE" sz="1600" dirty="0" smtClean="0"/>
              <a:t>ძალიან ცოტა ქვეყანას აქვს ეროვნული პროგრამები , უმეტესობას აქვს  სხვადასხვა პროექტებიდან მიღებული  მიზნობრივი დაფინანსება. </a:t>
            </a:r>
            <a:endParaRPr lang="en-US" sz="1600" dirty="0" smtClean="0"/>
          </a:p>
          <a:p>
            <a:pPr>
              <a:lnSpc>
                <a:spcPct val="150000"/>
              </a:lnSpc>
            </a:pPr>
            <a:r>
              <a:rPr lang="ka-GE" sz="1600" dirty="0" smtClean="0"/>
              <a:t>ევროკავშირიდან მიღებულმა დაფინანსებამ მნიშნელოვანი გავლენა იქონია იმ ქვეყნებზე, სადაც არ არსებობს  მხარდაჭერით დასაქმების ეროვნული ჩარჩო პროგრამა.  </a:t>
            </a:r>
            <a:endParaRPr lang="en-US" sz="1600" dirty="0" smtClean="0"/>
          </a:p>
          <a:p>
            <a:pPr>
              <a:lnSpc>
                <a:spcPct val="150000"/>
              </a:lnSpc>
            </a:pPr>
            <a:r>
              <a:rPr lang="ka-GE" sz="1600" dirty="0" smtClean="0"/>
              <a:t>მხარდაჭერით დასაქმების  “აყვავებისათვის”  საჭიროა დაბალანსებული მოქნილი სისტემის არსებობა  </a:t>
            </a:r>
            <a:endParaRPr lang="en-US" sz="1600" dirty="0"/>
          </a:p>
          <a:p>
            <a:endParaRPr lang="en-US" dirty="0">
              <a:latin typeface="Arial" charset="0"/>
            </a:endParaRPr>
          </a:p>
        </p:txBody>
      </p:sp>
    </p:spTree>
    <p:extLst>
      <p:ext uri="{BB962C8B-B14F-4D97-AF65-F5344CB8AC3E}">
        <p14:creationId xmlns:p14="http://schemas.microsoft.com/office/powerpoint/2010/main" val="274849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57158" y="357166"/>
            <a:ext cx="7429552" cy="538146"/>
          </a:xfrm>
        </p:spPr>
        <p:txBody>
          <a:bodyPr>
            <a:normAutofit/>
          </a:bodyPr>
          <a:lstStyle/>
          <a:p>
            <a:r>
              <a:rPr lang="ka-GE" sz="2400" b="1" dirty="0" smtClean="0">
                <a:latin typeface="Arial" charset="0"/>
              </a:rPr>
              <a:t>არსებობს ევროკავშირის ტიპიური</a:t>
            </a:r>
            <a:r>
              <a:rPr lang="en-US" sz="2400" b="1" dirty="0" smtClean="0">
                <a:latin typeface="Arial" charset="0"/>
              </a:rPr>
              <a:t> </a:t>
            </a:r>
            <a:r>
              <a:rPr lang="ka-GE" sz="2400" b="1" dirty="0" smtClean="0">
                <a:latin typeface="Arial" charset="0"/>
              </a:rPr>
              <a:t>მოდელი</a:t>
            </a:r>
            <a:r>
              <a:rPr lang="en-US" sz="2400" b="1" dirty="0" smtClean="0">
                <a:latin typeface="Arial" charset="0"/>
              </a:rPr>
              <a:t>?</a:t>
            </a:r>
            <a:endParaRPr lang="en-US" sz="2400" dirty="0">
              <a:latin typeface="Arial" charset="0"/>
            </a:endParaRPr>
          </a:p>
        </p:txBody>
      </p:sp>
      <p:sp>
        <p:nvSpPr>
          <p:cNvPr id="6" name="Text Placeholder 5"/>
          <p:cNvSpPr>
            <a:spLocks noGrp="1"/>
          </p:cNvSpPr>
          <p:nvPr>
            <p:ph type="body" idx="1"/>
          </p:nvPr>
        </p:nvSpPr>
        <p:spPr>
          <a:xfrm>
            <a:off x="214282" y="1000108"/>
            <a:ext cx="3931920" cy="428628"/>
          </a:xfrm>
        </p:spPr>
        <p:txBody>
          <a:bodyPr>
            <a:normAutofit fontScale="62500" lnSpcReduction="20000"/>
          </a:bodyPr>
          <a:lstStyle/>
          <a:p>
            <a:r>
              <a:rPr lang="ka-GE" b="1" dirty="0" smtClean="0"/>
              <a:t>ნაკლებად აღიარებული მხარდაჭერით დასაქმება</a:t>
            </a:r>
          </a:p>
          <a:p>
            <a:endParaRPr lang="ka-GE" b="1" dirty="0"/>
          </a:p>
        </p:txBody>
      </p:sp>
      <p:sp>
        <p:nvSpPr>
          <p:cNvPr id="7" name="Content Placeholder 6"/>
          <p:cNvSpPr>
            <a:spLocks noGrp="1"/>
          </p:cNvSpPr>
          <p:nvPr>
            <p:ph sz="half" idx="2"/>
          </p:nvPr>
        </p:nvSpPr>
        <p:spPr>
          <a:xfrm>
            <a:off x="285720" y="1643050"/>
            <a:ext cx="4429156" cy="5000660"/>
          </a:xfrm>
        </p:spPr>
        <p:txBody>
          <a:bodyPr>
            <a:normAutofit fontScale="92500"/>
          </a:bodyPr>
          <a:lstStyle/>
          <a:p>
            <a:pPr>
              <a:lnSpc>
                <a:spcPct val="150000"/>
              </a:lnSpc>
            </a:pPr>
            <a:r>
              <a:rPr lang="ka-GE" sz="1400" dirty="0" smtClean="0"/>
              <a:t>ახორციელებს არა სახელმწიფო, არამედ  </a:t>
            </a:r>
            <a:r>
              <a:rPr lang="en-US" sz="1400" dirty="0" smtClean="0"/>
              <a:t>NGO</a:t>
            </a:r>
            <a:r>
              <a:rPr lang="ka-GE" sz="1400" dirty="0" smtClean="0"/>
              <a:t>-ები,  მოპოვებული დაფინანსების ფარგლებში</a:t>
            </a:r>
            <a:endParaRPr lang="en-US" sz="1400" dirty="0" smtClean="0"/>
          </a:p>
          <a:p>
            <a:pPr>
              <a:lnSpc>
                <a:spcPct val="150000"/>
              </a:lnSpc>
            </a:pPr>
            <a:r>
              <a:rPr lang="ka-GE" sz="1400" dirty="0" smtClean="0"/>
              <a:t>შშმ პირები  ყოველთვის ვერ იღებენ სრულყოფილ მომსახურებას </a:t>
            </a:r>
          </a:p>
          <a:p>
            <a:pPr>
              <a:lnSpc>
                <a:spcPct val="150000"/>
              </a:lnSpc>
            </a:pPr>
            <a:r>
              <a:rPr lang="ka-GE" sz="1400" dirty="0" smtClean="0"/>
              <a:t> შეიძლება მოემსახუროს შეზღუდვის არმქონე პირებს  </a:t>
            </a:r>
          </a:p>
          <a:p>
            <a:pPr>
              <a:lnSpc>
                <a:spcPct val="150000"/>
              </a:lnSpc>
            </a:pPr>
            <a:r>
              <a:rPr lang="ka-GE" sz="1400" dirty="0" smtClean="0"/>
              <a:t>მხარდაჭერით დასაქმება არ არის კანონში გათვალისწინებული</a:t>
            </a:r>
            <a:endParaRPr lang="en-US" sz="1400" dirty="0" smtClean="0"/>
          </a:p>
          <a:p>
            <a:pPr>
              <a:lnSpc>
                <a:spcPct val="150000"/>
              </a:lnSpc>
            </a:pPr>
            <a:r>
              <a:rPr lang="ka-GE" sz="1400" dirty="0" smtClean="0"/>
              <a:t>არ არის მკაფიოდ განსაზღვრული დასაქმების პროფესიონალთა როლი </a:t>
            </a:r>
          </a:p>
          <a:p>
            <a:pPr>
              <a:lnSpc>
                <a:spcPct val="150000"/>
              </a:lnSpc>
            </a:pPr>
            <a:r>
              <a:rPr lang="ka-GE" sz="1400" dirty="0" smtClean="0"/>
              <a:t>დროებითი სამუშაო კონტრაქტები</a:t>
            </a:r>
            <a:endParaRPr lang="en-US" sz="1400" dirty="0" smtClean="0"/>
          </a:p>
          <a:p>
            <a:pPr>
              <a:lnSpc>
                <a:spcPct val="150000"/>
              </a:lnSpc>
            </a:pPr>
            <a:r>
              <a:rPr lang="ka-GE" sz="1400" dirty="0" smtClean="0"/>
              <a:t>დახმარების სუსტი ზომები </a:t>
            </a:r>
            <a:endParaRPr lang="en-US" sz="1400" dirty="0" smtClean="0"/>
          </a:p>
          <a:p>
            <a:pPr lvl="1">
              <a:lnSpc>
                <a:spcPct val="150000"/>
              </a:lnSpc>
            </a:pPr>
            <a:r>
              <a:rPr lang="ka-GE" sz="1400" dirty="0" smtClean="0"/>
              <a:t>სპეციალური საგადასახადო შეღავათები ან გამონაკლისები</a:t>
            </a:r>
            <a:endParaRPr lang="en-US" sz="1400" dirty="0" smtClean="0"/>
          </a:p>
          <a:p>
            <a:pPr lvl="1">
              <a:lnSpc>
                <a:spcPct val="150000"/>
              </a:lnSpc>
            </a:pPr>
            <a:r>
              <a:rPr lang="ka-GE" sz="1400" dirty="0" smtClean="0"/>
              <a:t>დახმარება ხარჯებთან მიმართებაში</a:t>
            </a:r>
            <a:endParaRPr lang="en-US" sz="1400" dirty="0" smtClean="0"/>
          </a:p>
          <a:p>
            <a:pPr lvl="1">
              <a:lnSpc>
                <a:spcPct val="150000"/>
              </a:lnSpc>
            </a:pPr>
            <a:r>
              <a:rPr lang="ka-GE" sz="1400" dirty="0" smtClean="0"/>
              <a:t>სამუშაოს, დასაქმებულთა კვოტები</a:t>
            </a:r>
            <a:endParaRPr lang="en-US" sz="1400" dirty="0"/>
          </a:p>
        </p:txBody>
      </p:sp>
      <p:sp>
        <p:nvSpPr>
          <p:cNvPr id="8" name="Text Placeholder 7"/>
          <p:cNvSpPr>
            <a:spLocks noGrp="1"/>
          </p:cNvSpPr>
          <p:nvPr>
            <p:ph type="body" sz="quarter" idx="3"/>
          </p:nvPr>
        </p:nvSpPr>
        <p:spPr>
          <a:xfrm>
            <a:off x="4714876" y="928670"/>
            <a:ext cx="3931920" cy="428628"/>
          </a:xfrm>
        </p:spPr>
        <p:txBody>
          <a:bodyPr>
            <a:normAutofit fontScale="62500" lnSpcReduction="20000"/>
          </a:bodyPr>
          <a:lstStyle/>
          <a:p>
            <a:r>
              <a:rPr lang="ka-GE" b="1" dirty="0" smtClean="0"/>
              <a:t>მაღალ </a:t>
            </a:r>
            <a:r>
              <a:rPr lang="ka-GE" b="1" dirty="0"/>
              <a:t>დონეზე  აღიარებული მხარდაჭერით </a:t>
            </a:r>
            <a:r>
              <a:rPr lang="ka-GE" b="1" dirty="0" smtClean="0"/>
              <a:t>დასაქმება</a:t>
            </a:r>
            <a:endParaRPr lang="ka-GE" b="1" dirty="0"/>
          </a:p>
        </p:txBody>
      </p:sp>
      <p:sp>
        <p:nvSpPr>
          <p:cNvPr id="9" name="Content Placeholder 8"/>
          <p:cNvSpPr>
            <a:spLocks noGrp="1"/>
          </p:cNvSpPr>
          <p:nvPr>
            <p:ph sz="quarter" idx="4"/>
          </p:nvPr>
        </p:nvSpPr>
        <p:spPr>
          <a:xfrm>
            <a:off x="4572001" y="1571612"/>
            <a:ext cx="4571999" cy="5072098"/>
          </a:xfrm>
        </p:spPr>
        <p:txBody>
          <a:bodyPr>
            <a:noAutofit/>
          </a:bodyPr>
          <a:lstStyle/>
          <a:p>
            <a:pPr>
              <a:lnSpc>
                <a:spcPct val="150000"/>
              </a:lnSpc>
            </a:pPr>
            <a:r>
              <a:rPr lang="ka-GE" sz="1200" dirty="0" smtClean="0"/>
              <a:t>ახორციელებს სახელმწიფო,  დაფინანსების სპეციალური წყაროდან </a:t>
            </a:r>
          </a:p>
          <a:p>
            <a:pPr>
              <a:lnSpc>
                <a:spcPct val="150000"/>
              </a:lnSpc>
            </a:pPr>
            <a:r>
              <a:rPr lang="ka-GE" sz="1300" dirty="0" smtClean="0"/>
              <a:t>შშმ პირები ხშირად სრულყოფილ მომსახურებას იღებენ </a:t>
            </a:r>
            <a:endParaRPr lang="en-US" sz="1300" dirty="0"/>
          </a:p>
          <a:p>
            <a:pPr>
              <a:lnSpc>
                <a:spcPct val="150000"/>
              </a:lnSpc>
            </a:pPr>
            <a:r>
              <a:rPr lang="ka-GE" sz="1300" dirty="0" smtClean="0"/>
              <a:t>ხშირად ეხმარება შეზღუდვის არ მქონე პირებსაც </a:t>
            </a:r>
            <a:endParaRPr lang="en-US" sz="1300" dirty="0"/>
          </a:p>
          <a:p>
            <a:pPr>
              <a:lnSpc>
                <a:spcPct val="150000"/>
              </a:lnSpc>
            </a:pPr>
            <a:r>
              <a:rPr lang="ka-GE" sz="1300" dirty="0" smtClean="0"/>
              <a:t>მხარდაჭერით დასაქმება კანონშია გათვალისწინებული</a:t>
            </a:r>
            <a:endParaRPr lang="en-US" sz="1300" dirty="0"/>
          </a:p>
          <a:p>
            <a:pPr>
              <a:lnSpc>
                <a:spcPct val="150000"/>
              </a:lnSpc>
            </a:pPr>
            <a:r>
              <a:rPr lang="ka-GE" sz="1300" dirty="0" smtClean="0"/>
              <a:t>განსაზღვრულია დასაქმების პროფესიონალთა როლი </a:t>
            </a:r>
          </a:p>
          <a:p>
            <a:pPr>
              <a:lnSpc>
                <a:spcPct val="150000"/>
              </a:lnSpc>
            </a:pPr>
            <a:r>
              <a:rPr lang="ka-GE" sz="1300" dirty="0" smtClean="0"/>
              <a:t>მუდმივი სამუშაო კონტრაქტები</a:t>
            </a:r>
            <a:endParaRPr lang="en-US" sz="1300" dirty="0"/>
          </a:p>
          <a:p>
            <a:pPr>
              <a:lnSpc>
                <a:spcPct val="150000"/>
              </a:lnSpc>
            </a:pPr>
            <a:r>
              <a:rPr lang="ka-GE" sz="1300" dirty="0" smtClean="0"/>
              <a:t>დახმარების ძლიერი ზომები </a:t>
            </a:r>
            <a:endParaRPr lang="en-US" sz="1300" dirty="0" smtClean="0"/>
          </a:p>
          <a:p>
            <a:pPr lvl="1">
              <a:lnSpc>
                <a:spcPct val="150000"/>
              </a:lnSpc>
            </a:pPr>
            <a:r>
              <a:rPr lang="ka-GE" sz="1300" dirty="0" smtClean="0"/>
              <a:t>სპეციალური საგადასახადო შეღავათები ან გამონაკლისები</a:t>
            </a:r>
            <a:endParaRPr lang="en-US" sz="1300" dirty="0"/>
          </a:p>
          <a:p>
            <a:pPr lvl="1">
              <a:lnSpc>
                <a:spcPct val="150000"/>
              </a:lnSpc>
            </a:pPr>
            <a:r>
              <a:rPr lang="ka-GE" sz="1300" dirty="0" smtClean="0"/>
              <a:t>დახმარება ხარჯებთან მიმართებაში</a:t>
            </a:r>
            <a:endParaRPr lang="en-US" sz="1300" dirty="0"/>
          </a:p>
          <a:p>
            <a:pPr lvl="1">
              <a:lnSpc>
                <a:spcPct val="150000"/>
              </a:lnSpc>
            </a:pPr>
            <a:r>
              <a:rPr lang="ka-GE" sz="1300" dirty="0" smtClean="0"/>
              <a:t>ძლიერი აქცენტები თანაბარ უფლებებზე</a:t>
            </a:r>
            <a:endParaRPr lang="en-US" sz="1300" dirty="0"/>
          </a:p>
          <a:p>
            <a:endParaRPr lang="en-US" sz="1300" dirty="0"/>
          </a:p>
        </p:txBody>
      </p:sp>
    </p:spTree>
    <p:extLst>
      <p:ext uri="{BB962C8B-B14F-4D97-AF65-F5344CB8AC3E}">
        <p14:creationId xmlns:p14="http://schemas.microsoft.com/office/powerpoint/2010/main" val="29210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533400"/>
            <a:ext cx="8229600" cy="538146"/>
          </a:xfrm>
        </p:spPr>
        <p:txBody>
          <a:bodyPr>
            <a:normAutofit/>
          </a:bodyPr>
          <a:lstStyle/>
          <a:p>
            <a:r>
              <a:rPr lang="ka-GE" sz="2400" b="1" dirty="0" smtClean="0">
                <a:latin typeface="Arial" charset="0"/>
              </a:rPr>
              <a:t>არსებობს ევროკავშირის ტიპიური</a:t>
            </a:r>
            <a:r>
              <a:rPr lang="en-US" sz="2400" b="1" dirty="0" smtClean="0">
                <a:latin typeface="Arial" charset="0"/>
              </a:rPr>
              <a:t> </a:t>
            </a:r>
            <a:r>
              <a:rPr lang="ka-GE" sz="2400" b="1" dirty="0" smtClean="0">
                <a:latin typeface="Arial" charset="0"/>
              </a:rPr>
              <a:t>მოდელი</a:t>
            </a:r>
            <a:r>
              <a:rPr lang="en-US" sz="2400" b="1" dirty="0" smtClean="0">
                <a:latin typeface="Arial" charset="0"/>
              </a:rPr>
              <a:t>?</a:t>
            </a:r>
            <a:endParaRPr lang="en-US" sz="2400" b="1" dirty="0">
              <a:latin typeface="Arial" charset="0"/>
            </a:endParaRPr>
          </a:p>
        </p:txBody>
      </p:sp>
      <p:sp>
        <p:nvSpPr>
          <p:cNvPr id="6" name="Text Placeholder 5"/>
          <p:cNvSpPr>
            <a:spLocks noGrp="1"/>
          </p:cNvSpPr>
          <p:nvPr>
            <p:ph type="body" idx="1"/>
          </p:nvPr>
        </p:nvSpPr>
        <p:spPr>
          <a:xfrm>
            <a:off x="428596" y="1357298"/>
            <a:ext cx="4040188" cy="639762"/>
          </a:xfrm>
        </p:spPr>
        <p:txBody>
          <a:bodyPr>
            <a:normAutofit fontScale="77500" lnSpcReduction="20000"/>
          </a:bodyPr>
          <a:lstStyle/>
          <a:p>
            <a:r>
              <a:rPr lang="ka-GE" sz="1600" b="1" dirty="0" smtClean="0"/>
              <a:t>ნაკლებად  აღიარებული </a:t>
            </a:r>
          </a:p>
          <a:p>
            <a:r>
              <a:rPr lang="ka-GE" sz="1600" b="1" dirty="0" smtClean="0"/>
              <a:t> მხარდაჭერით დასაქმება  მრავალი მაჩვენებლის მიხედვით</a:t>
            </a:r>
            <a:endParaRPr lang="en-US" sz="1600" b="1" dirty="0" smtClean="0"/>
          </a:p>
          <a:p>
            <a:endParaRPr lang="en-US" sz="1400" b="1" dirty="0"/>
          </a:p>
        </p:txBody>
      </p:sp>
      <p:sp>
        <p:nvSpPr>
          <p:cNvPr id="7" name="Content Placeholder 6"/>
          <p:cNvSpPr>
            <a:spLocks noGrp="1"/>
          </p:cNvSpPr>
          <p:nvPr>
            <p:ph sz="half" idx="2"/>
          </p:nvPr>
        </p:nvSpPr>
        <p:spPr>
          <a:xfrm>
            <a:off x="251520" y="2420888"/>
            <a:ext cx="2304256" cy="3951288"/>
          </a:xfrm>
        </p:spPr>
        <p:txBody>
          <a:bodyPr>
            <a:normAutofit/>
          </a:bodyPr>
          <a:lstStyle/>
          <a:p>
            <a:r>
              <a:rPr lang="ka-GE" sz="1600" dirty="0" smtClean="0"/>
              <a:t>ბულგარეთი</a:t>
            </a:r>
            <a:endParaRPr lang="en-US" sz="1600" dirty="0" smtClean="0"/>
          </a:p>
          <a:p>
            <a:r>
              <a:rPr lang="ka-GE" sz="1600" dirty="0" smtClean="0"/>
              <a:t>ჩეხეთი</a:t>
            </a:r>
            <a:endParaRPr lang="en-US" sz="1600" dirty="0" smtClean="0"/>
          </a:p>
          <a:p>
            <a:r>
              <a:rPr lang="ka-GE" sz="1600" dirty="0" smtClean="0"/>
              <a:t>კვოპროსი</a:t>
            </a:r>
            <a:endParaRPr lang="en-US" sz="1600" dirty="0" smtClean="0"/>
          </a:p>
          <a:p>
            <a:r>
              <a:rPr lang="ka-GE" sz="1600" dirty="0" smtClean="0"/>
              <a:t>დანია</a:t>
            </a:r>
            <a:endParaRPr lang="en-US" sz="1600" dirty="0" smtClean="0"/>
          </a:p>
          <a:p>
            <a:r>
              <a:rPr lang="ka-GE" sz="1600" dirty="0" smtClean="0"/>
              <a:t>ესტონეთი</a:t>
            </a:r>
            <a:endParaRPr lang="en-US" sz="1600" dirty="0" smtClean="0"/>
          </a:p>
          <a:p>
            <a:r>
              <a:rPr lang="ka-GE" sz="1600" dirty="0" smtClean="0"/>
              <a:t>საფრანგეთი</a:t>
            </a:r>
            <a:endParaRPr lang="en-US" sz="1600" dirty="0" smtClean="0"/>
          </a:p>
          <a:p>
            <a:r>
              <a:rPr lang="ka-GE" sz="1600" dirty="0" smtClean="0"/>
              <a:t>საბერძნეთი</a:t>
            </a:r>
            <a:endParaRPr lang="en-US" sz="1600" dirty="0" smtClean="0"/>
          </a:p>
          <a:p>
            <a:r>
              <a:rPr lang="ka-GE" sz="1600" dirty="0" smtClean="0"/>
              <a:t>იტალია</a:t>
            </a:r>
            <a:endParaRPr lang="en-US" sz="1600" dirty="0" smtClean="0"/>
          </a:p>
          <a:p>
            <a:r>
              <a:rPr lang="ka-GE" sz="1600" dirty="0" smtClean="0"/>
              <a:t>ლატვია</a:t>
            </a:r>
            <a:endParaRPr lang="en-US" sz="1600" dirty="0" smtClean="0"/>
          </a:p>
          <a:p>
            <a:r>
              <a:rPr lang="en-US" sz="1600" dirty="0" smtClean="0"/>
              <a:t>ლ</a:t>
            </a:r>
            <a:r>
              <a:rPr lang="ka-GE" sz="1600" dirty="0" smtClean="0"/>
              <a:t>იხტენშტეინი</a:t>
            </a:r>
          </a:p>
          <a:p>
            <a:r>
              <a:rPr lang="ka-GE" sz="1600" dirty="0" smtClean="0"/>
              <a:t>ლიტვა</a:t>
            </a:r>
            <a:endParaRPr lang="en-US" sz="1600" dirty="0" smtClean="0"/>
          </a:p>
          <a:p>
            <a:r>
              <a:rPr lang="ka-GE" sz="1600" dirty="0" smtClean="0"/>
              <a:t>მალტა</a:t>
            </a:r>
            <a:endParaRPr lang="en-US" sz="1600" dirty="0" smtClean="0"/>
          </a:p>
          <a:p>
            <a:r>
              <a:rPr lang="ka-GE" sz="1600" dirty="0" smtClean="0"/>
              <a:t>პოლონეთი</a:t>
            </a:r>
            <a:endParaRPr lang="en-US" sz="1600" dirty="0"/>
          </a:p>
        </p:txBody>
      </p:sp>
      <p:sp>
        <p:nvSpPr>
          <p:cNvPr id="8" name="Text Placeholder 7"/>
          <p:cNvSpPr>
            <a:spLocks noGrp="1"/>
          </p:cNvSpPr>
          <p:nvPr>
            <p:ph type="body" sz="quarter" idx="3"/>
          </p:nvPr>
        </p:nvSpPr>
        <p:spPr>
          <a:xfrm>
            <a:off x="4572000" y="1285860"/>
            <a:ext cx="4041775" cy="639762"/>
          </a:xfrm>
        </p:spPr>
        <p:txBody>
          <a:bodyPr>
            <a:normAutofit fontScale="62500" lnSpcReduction="20000"/>
          </a:bodyPr>
          <a:lstStyle/>
          <a:p>
            <a:r>
              <a:rPr lang="ka-GE" b="1" dirty="0"/>
              <a:t>მაღალ დონეზე  აღიარებული </a:t>
            </a:r>
            <a:endParaRPr lang="ka-GE" b="1" dirty="0" smtClean="0"/>
          </a:p>
          <a:p>
            <a:r>
              <a:rPr lang="ka-GE" b="1" dirty="0" smtClean="0"/>
              <a:t>მხარდაჭერით </a:t>
            </a:r>
            <a:r>
              <a:rPr lang="ka-GE" b="1" dirty="0"/>
              <a:t>დასაქმება  მრავალი მაჩვენებლის მიხედვით</a:t>
            </a:r>
          </a:p>
        </p:txBody>
      </p:sp>
      <p:sp>
        <p:nvSpPr>
          <p:cNvPr id="9" name="Content Placeholder 8"/>
          <p:cNvSpPr>
            <a:spLocks noGrp="1"/>
          </p:cNvSpPr>
          <p:nvPr>
            <p:ph sz="quarter" idx="4"/>
          </p:nvPr>
        </p:nvSpPr>
        <p:spPr>
          <a:xfrm>
            <a:off x="4655369" y="2412578"/>
            <a:ext cx="4041775" cy="3951288"/>
          </a:xfrm>
        </p:spPr>
        <p:txBody>
          <a:bodyPr>
            <a:normAutofit/>
          </a:bodyPr>
          <a:lstStyle/>
          <a:p>
            <a:r>
              <a:rPr lang="ka-GE" sz="1600" dirty="0" smtClean="0"/>
              <a:t>ფინეთი</a:t>
            </a:r>
            <a:r>
              <a:rPr lang="en-US" sz="1600" dirty="0" smtClean="0"/>
              <a:t> (</a:t>
            </a:r>
            <a:r>
              <a:rPr lang="ka-GE" sz="1600" i="1" dirty="0" smtClean="0"/>
              <a:t>დასაქმების კონსულტანტის შეზღუდული დროით ჩართულობით)</a:t>
            </a:r>
            <a:endParaRPr lang="en-US" sz="1600" i="1" dirty="0" smtClean="0"/>
          </a:p>
          <a:p>
            <a:r>
              <a:rPr lang="ka-GE" sz="1600" dirty="0" smtClean="0"/>
              <a:t>გერმანია</a:t>
            </a:r>
            <a:endParaRPr lang="en-US" sz="1600" dirty="0" smtClean="0"/>
          </a:p>
          <a:p>
            <a:r>
              <a:rPr lang="ka-GE" sz="1600" dirty="0" smtClean="0"/>
              <a:t>უნგრეთი</a:t>
            </a:r>
            <a:endParaRPr lang="en-US" sz="1600" dirty="0" smtClean="0"/>
          </a:p>
          <a:p>
            <a:r>
              <a:rPr lang="ka-GE" sz="1600" dirty="0" smtClean="0"/>
              <a:t>ისლანდია</a:t>
            </a:r>
            <a:endParaRPr lang="en-US" sz="1600" dirty="0" smtClean="0"/>
          </a:p>
          <a:p>
            <a:r>
              <a:rPr lang="ka-GE" sz="1600" dirty="0" smtClean="0"/>
              <a:t>ირლანდია</a:t>
            </a:r>
            <a:endParaRPr lang="en-US" sz="1600" dirty="0" smtClean="0"/>
          </a:p>
          <a:p>
            <a:r>
              <a:rPr lang="ka-GE" sz="1600" dirty="0" smtClean="0"/>
              <a:t>ლუქსენბურგი</a:t>
            </a:r>
            <a:endParaRPr lang="en-US" sz="1600" dirty="0" smtClean="0"/>
          </a:p>
          <a:p>
            <a:r>
              <a:rPr lang="ka-GE" sz="1600" dirty="0" smtClean="0"/>
              <a:t>ჰოლანდია</a:t>
            </a:r>
            <a:endParaRPr lang="en-US" sz="1600" dirty="0" smtClean="0"/>
          </a:p>
          <a:p>
            <a:r>
              <a:rPr lang="ka-GE" sz="1600" dirty="0" smtClean="0"/>
              <a:t>ნორვეგია</a:t>
            </a:r>
            <a:endParaRPr lang="en-US" sz="1600" dirty="0" smtClean="0"/>
          </a:p>
          <a:p>
            <a:r>
              <a:rPr lang="ka-GE" sz="1600" dirty="0" smtClean="0"/>
              <a:t>ესპანეთი</a:t>
            </a:r>
            <a:endParaRPr lang="en-US" sz="1600" dirty="0" smtClean="0"/>
          </a:p>
          <a:p>
            <a:r>
              <a:rPr lang="ka-GE" sz="1600" dirty="0" smtClean="0"/>
              <a:t>შვედეთი</a:t>
            </a:r>
            <a:endParaRPr lang="en-US" sz="1600" dirty="0" smtClean="0"/>
          </a:p>
          <a:p>
            <a:r>
              <a:rPr lang="ka-GE" sz="1600" dirty="0" smtClean="0"/>
              <a:t>დიდი ბრიტანეთი</a:t>
            </a:r>
            <a:endParaRPr lang="en-US" sz="1600" dirty="0"/>
          </a:p>
        </p:txBody>
      </p:sp>
      <p:sp>
        <p:nvSpPr>
          <p:cNvPr id="14" name="Content Placeholder 6"/>
          <p:cNvSpPr txBox="1">
            <a:spLocks/>
          </p:cNvSpPr>
          <p:nvPr/>
        </p:nvSpPr>
        <p:spPr bwMode="auto">
          <a:xfrm>
            <a:off x="2339752" y="2420888"/>
            <a:ext cx="2304256"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33"/>
              </a:buClr>
              <a:buSzPct val="70000"/>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99CC"/>
              </a:buClr>
              <a:buSzPct val="65000"/>
              <a:buFont typeface="Wingdings" charset="0"/>
              <a:buChar char="n"/>
              <a:defRPr sz="18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charset="0"/>
              <a:buChar char="n"/>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16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9pPr>
          </a:lstStyle>
          <a:p>
            <a:r>
              <a:rPr lang="ka-GE" sz="1600" dirty="0" smtClean="0"/>
              <a:t>რუმინეთი</a:t>
            </a:r>
            <a:endParaRPr lang="en-US" sz="1600" dirty="0" smtClean="0"/>
          </a:p>
          <a:p>
            <a:r>
              <a:rPr lang="ka-GE" sz="1600" dirty="0" smtClean="0"/>
              <a:t>სლოვაკია</a:t>
            </a:r>
            <a:endParaRPr lang="en-US" sz="1600" dirty="0" smtClean="0"/>
          </a:p>
          <a:p>
            <a:r>
              <a:rPr lang="ka-GE" sz="1600" dirty="0" smtClean="0"/>
              <a:t>სლოვენია</a:t>
            </a:r>
            <a:endParaRPr lang="en-US" sz="1600" dirty="0"/>
          </a:p>
        </p:txBody>
      </p:sp>
    </p:spTree>
    <p:extLst>
      <p:ext uri="{BB962C8B-B14F-4D97-AF65-F5344CB8AC3E}">
        <p14:creationId xmlns:p14="http://schemas.microsoft.com/office/powerpoint/2010/main" val="282749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Arrow 9"/>
          <p:cNvSpPr/>
          <p:nvPr/>
        </p:nvSpPr>
        <p:spPr bwMode="auto">
          <a:xfrm rot="20050713">
            <a:off x="6309596" y="519048"/>
            <a:ext cx="2461774" cy="34227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TextBox 10"/>
          <p:cNvSpPr txBox="1"/>
          <p:nvPr/>
        </p:nvSpPr>
        <p:spPr>
          <a:xfrm rot="20035947">
            <a:off x="6679246" y="498762"/>
            <a:ext cx="2504212" cy="400110"/>
          </a:xfrm>
          <a:prstGeom prst="rect">
            <a:avLst/>
          </a:prstGeom>
          <a:noFill/>
        </p:spPr>
        <p:txBody>
          <a:bodyPr wrap="square" rtlCol="0">
            <a:spAutoFit/>
          </a:bodyPr>
          <a:lstStyle/>
          <a:p>
            <a:r>
              <a:rPr lang="ka-GE" sz="1100" dirty="0" smtClean="0">
                <a:solidFill>
                  <a:srgbClr val="000000"/>
                </a:solidFill>
                <a:latin typeface="+mn-lt"/>
              </a:rPr>
              <a:t>მეტია  ინსტიტუციური  სამუშაო</a:t>
            </a:r>
            <a:r>
              <a:rPr lang="en-US" sz="2000" dirty="0" smtClean="0">
                <a:solidFill>
                  <a:srgbClr val="000000"/>
                </a:solidFill>
                <a:latin typeface="+mn-lt"/>
              </a:rPr>
              <a:t>? </a:t>
            </a:r>
            <a:endParaRPr lang="en-US" sz="2000" dirty="0">
              <a:solidFill>
                <a:srgbClr val="000000"/>
              </a:solidFill>
              <a:latin typeface="+mn-lt"/>
            </a:endParaRPr>
          </a:p>
        </p:txBody>
      </p:sp>
      <p:sp>
        <p:nvSpPr>
          <p:cNvPr id="12" name="Left Arrow 11"/>
          <p:cNvSpPr/>
          <p:nvPr/>
        </p:nvSpPr>
        <p:spPr bwMode="auto">
          <a:xfrm rot="1789937">
            <a:off x="6305696" y="5826814"/>
            <a:ext cx="2862756" cy="26529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TextBox 12"/>
          <p:cNvSpPr txBox="1"/>
          <p:nvPr/>
        </p:nvSpPr>
        <p:spPr>
          <a:xfrm rot="1775171">
            <a:off x="6305116" y="5529109"/>
            <a:ext cx="2887329" cy="276999"/>
          </a:xfrm>
          <a:prstGeom prst="rect">
            <a:avLst/>
          </a:prstGeom>
          <a:noFill/>
        </p:spPr>
        <p:txBody>
          <a:bodyPr wrap="none" rtlCol="0">
            <a:spAutoFit/>
          </a:bodyPr>
          <a:lstStyle/>
          <a:p>
            <a:r>
              <a:rPr lang="ka-GE" sz="1200" dirty="0" smtClean="0">
                <a:solidFill>
                  <a:srgbClr val="000000"/>
                </a:solidFill>
                <a:latin typeface="+mn-lt"/>
              </a:rPr>
              <a:t>განსხვავდება ზომით და მოცულობით</a:t>
            </a:r>
            <a:endParaRPr lang="en-US" sz="1200" dirty="0">
              <a:solidFill>
                <a:srgbClr val="000000"/>
              </a:solidFill>
              <a:latin typeface="+mn-lt"/>
            </a:endParaRPr>
          </a:p>
        </p:txBody>
      </p:sp>
      <p:sp>
        <p:nvSpPr>
          <p:cNvPr id="80897" name="Title 1"/>
          <p:cNvSpPr>
            <a:spLocks noGrp="1"/>
          </p:cNvSpPr>
          <p:nvPr>
            <p:ph type="title"/>
          </p:nvPr>
        </p:nvSpPr>
        <p:spPr>
          <a:xfrm>
            <a:off x="285720" y="428604"/>
            <a:ext cx="6429420" cy="714380"/>
          </a:xfrm>
        </p:spPr>
        <p:txBody>
          <a:bodyPr>
            <a:normAutofit/>
          </a:bodyPr>
          <a:lstStyle/>
          <a:p>
            <a:r>
              <a:rPr lang="ka-GE" sz="2400" b="1" dirty="0" smtClean="0">
                <a:latin typeface="Arial" charset="0"/>
              </a:rPr>
              <a:t>არსებობს ევროკავშირის ტიპიური</a:t>
            </a:r>
            <a:r>
              <a:rPr lang="en-US" sz="2400" b="1" dirty="0" smtClean="0">
                <a:latin typeface="Arial" charset="0"/>
              </a:rPr>
              <a:t> </a:t>
            </a:r>
            <a:r>
              <a:rPr lang="ka-GE" sz="2400" b="1" dirty="0" smtClean="0">
                <a:latin typeface="Arial" charset="0"/>
              </a:rPr>
              <a:t>მოდელი</a:t>
            </a:r>
            <a:r>
              <a:rPr lang="en-US" sz="2400" b="1" dirty="0" smtClean="0">
                <a:latin typeface="Arial" charset="0"/>
              </a:rPr>
              <a:t>?</a:t>
            </a:r>
            <a:endParaRPr lang="en-US" sz="2400" b="1" dirty="0">
              <a:latin typeface="Arial" charset="0"/>
            </a:endParaRPr>
          </a:p>
        </p:txBody>
      </p:sp>
      <p:sp>
        <p:nvSpPr>
          <p:cNvPr id="6" name="Text Placeholder 5"/>
          <p:cNvSpPr>
            <a:spLocks noGrp="1"/>
          </p:cNvSpPr>
          <p:nvPr>
            <p:ph type="body" idx="1"/>
          </p:nvPr>
        </p:nvSpPr>
        <p:spPr>
          <a:xfrm>
            <a:off x="285720" y="1500174"/>
            <a:ext cx="4040188" cy="639762"/>
          </a:xfrm>
        </p:spPr>
        <p:txBody>
          <a:bodyPr>
            <a:normAutofit fontScale="62500" lnSpcReduction="20000"/>
          </a:bodyPr>
          <a:lstStyle/>
          <a:p>
            <a:r>
              <a:rPr lang="ka-GE" b="1" dirty="0" smtClean="0"/>
              <a:t>ნაკლებად  აღიარებული </a:t>
            </a:r>
          </a:p>
          <a:p>
            <a:r>
              <a:rPr lang="ka-GE" b="1" dirty="0" smtClean="0"/>
              <a:t>მხარდაჭერით დასაქმება  მრავალი მაჩვენებლის მიხედვით</a:t>
            </a:r>
            <a:endParaRPr lang="en-US" b="1" dirty="0"/>
          </a:p>
        </p:txBody>
      </p:sp>
      <p:sp>
        <p:nvSpPr>
          <p:cNvPr id="7" name="Content Placeholder 6"/>
          <p:cNvSpPr>
            <a:spLocks noGrp="1"/>
          </p:cNvSpPr>
          <p:nvPr>
            <p:ph sz="half" idx="2"/>
          </p:nvPr>
        </p:nvSpPr>
        <p:spPr>
          <a:xfrm>
            <a:off x="251520" y="2420888"/>
            <a:ext cx="2304256" cy="3951288"/>
          </a:xfrm>
        </p:spPr>
        <p:txBody>
          <a:bodyPr>
            <a:normAutofit fontScale="92500" lnSpcReduction="10000"/>
          </a:bodyPr>
          <a:lstStyle/>
          <a:p>
            <a:r>
              <a:rPr lang="ka-GE" sz="1800" dirty="0" smtClean="0"/>
              <a:t>ბულგარეთი</a:t>
            </a:r>
            <a:endParaRPr lang="en-US" sz="1800" dirty="0" smtClean="0"/>
          </a:p>
          <a:p>
            <a:r>
              <a:rPr lang="ka-GE" sz="1800" dirty="0" smtClean="0"/>
              <a:t>ჩეხეთი</a:t>
            </a:r>
            <a:endParaRPr lang="en-US" sz="1800" dirty="0" smtClean="0"/>
          </a:p>
          <a:p>
            <a:r>
              <a:rPr lang="ka-GE" sz="1800" dirty="0" smtClean="0"/>
              <a:t>კვოპროსი</a:t>
            </a:r>
            <a:endParaRPr lang="en-US" sz="1800" dirty="0" smtClean="0"/>
          </a:p>
          <a:p>
            <a:r>
              <a:rPr lang="ka-GE" sz="1800" dirty="0" smtClean="0"/>
              <a:t>დანია</a:t>
            </a:r>
            <a:endParaRPr lang="en-US" sz="1800" dirty="0" smtClean="0"/>
          </a:p>
          <a:p>
            <a:r>
              <a:rPr lang="ka-GE" sz="1800" dirty="0" smtClean="0"/>
              <a:t>ესტონეთი</a:t>
            </a:r>
            <a:endParaRPr lang="en-US" sz="1800" dirty="0" smtClean="0"/>
          </a:p>
          <a:p>
            <a:r>
              <a:rPr lang="ka-GE" sz="1800" dirty="0" smtClean="0"/>
              <a:t>საფრანგეთი</a:t>
            </a:r>
            <a:endParaRPr lang="en-US" sz="1800" dirty="0" smtClean="0"/>
          </a:p>
          <a:p>
            <a:r>
              <a:rPr lang="ka-GE" sz="1800" dirty="0" smtClean="0"/>
              <a:t>საბერძნეთი</a:t>
            </a:r>
            <a:endParaRPr lang="en-US" sz="1800" dirty="0" smtClean="0"/>
          </a:p>
          <a:p>
            <a:r>
              <a:rPr lang="ka-GE" sz="1800" dirty="0" smtClean="0"/>
              <a:t>იტალია</a:t>
            </a:r>
            <a:endParaRPr lang="en-US" sz="1800" dirty="0" smtClean="0"/>
          </a:p>
          <a:p>
            <a:r>
              <a:rPr lang="ka-GE" sz="1800" dirty="0" smtClean="0"/>
              <a:t>ლატვია</a:t>
            </a:r>
            <a:endParaRPr lang="en-US" sz="1800" dirty="0" smtClean="0"/>
          </a:p>
          <a:p>
            <a:r>
              <a:rPr lang="en-US" sz="1800" dirty="0" smtClean="0"/>
              <a:t>ლ</a:t>
            </a:r>
            <a:r>
              <a:rPr lang="ka-GE" sz="1800" dirty="0" smtClean="0"/>
              <a:t>იხტენშტეინი</a:t>
            </a:r>
          </a:p>
          <a:p>
            <a:r>
              <a:rPr lang="ka-GE" sz="1800" dirty="0" smtClean="0"/>
              <a:t>ლიტვა</a:t>
            </a:r>
            <a:endParaRPr lang="en-US" sz="1800" dirty="0" smtClean="0"/>
          </a:p>
          <a:p>
            <a:r>
              <a:rPr lang="ka-GE" sz="1800" dirty="0" smtClean="0"/>
              <a:t>მალტა</a:t>
            </a:r>
            <a:endParaRPr lang="en-US" sz="1800" dirty="0" smtClean="0"/>
          </a:p>
          <a:p>
            <a:r>
              <a:rPr lang="ka-GE" sz="1800" dirty="0" smtClean="0"/>
              <a:t>პოლონეთი</a:t>
            </a:r>
            <a:endParaRPr lang="en-US" sz="1800" dirty="0"/>
          </a:p>
        </p:txBody>
      </p:sp>
      <p:sp>
        <p:nvSpPr>
          <p:cNvPr id="8" name="Text Placeholder 7"/>
          <p:cNvSpPr>
            <a:spLocks noGrp="1"/>
          </p:cNvSpPr>
          <p:nvPr>
            <p:ph type="body" sz="quarter" idx="3"/>
          </p:nvPr>
        </p:nvSpPr>
        <p:spPr>
          <a:xfrm>
            <a:off x="4714876" y="1428736"/>
            <a:ext cx="4041775" cy="840966"/>
          </a:xfrm>
        </p:spPr>
        <p:txBody>
          <a:bodyPr>
            <a:normAutofit/>
          </a:bodyPr>
          <a:lstStyle/>
          <a:p>
            <a:r>
              <a:rPr lang="ka-GE" sz="1400" b="1" dirty="0" smtClean="0"/>
              <a:t>მაღალ დონეზე  </a:t>
            </a:r>
            <a:r>
              <a:rPr lang="ka-GE" sz="1400" b="1" dirty="0"/>
              <a:t>აღიარებული </a:t>
            </a:r>
            <a:endParaRPr lang="ka-GE" sz="1400" b="1" dirty="0" smtClean="0"/>
          </a:p>
          <a:p>
            <a:r>
              <a:rPr lang="ka-GE" sz="1400" b="1" dirty="0" smtClean="0"/>
              <a:t>მხარდაჭერით </a:t>
            </a:r>
            <a:r>
              <a:rPr lang="ka-GE" sz="1400" b="1" dirty="0"/>
              <a:t>დასაქმება  მრავალი მაჩვენებლის მიხედვით</a:t>
            </a:r>
            <a:endParaRPr sz="1400" b="1"/>
          </a:p>
        </p:txBody>
      </p:sp>
      <p:sp>
        <p:nvSpPr>
          <p:cNvPr id="9" name="Content Placeholder 8"/>
          <p:cNvSpPr>
            <a:spLocks noGrp="1"/>
          </p:cNvSpPr>
          <p:nvPr>
            <p:ph sz="quarter" idx="4"/>
          </p:nvPr>
        </p:nvSpPr>
        <p:spPr>
          <a:xfrm>
            <a:off x="4655369" y="2412578"/>
            <a:ext cx="4041775" cy="3951288"/>
          </a:xfrm>
        </p:spPr>
        <p:txBody>
          <a:bodyPr>
            <a:normAutofit lnSpcReduction="10000"/>
          </a:bodyPr>
          <a:lstStyle/>
          <a:p>
            <a:r>
              <a:rPr lang="ka-GE" sz="1700" dirty="0" smtClean="0"/>
              <a:t>ფინეთი</a:t>
            </a:r>
            <a:r>
              <a:rPr lang="en-US" sz="1700" dirty="0" smtClean="0"/>
              <a:t> (</a:t>
            </a:r>
            <a:r>
              <a:rPr lang="ka-GE" sz="1700" i="1" dirty="0" smtClean="0"/>
              <a:t>დასაქმების კონსულტანტის შეზღუდული დროით ჩართულობით)</a:t>
            </a:r>
            <a:endParaRPr lang="en-US" sz="1700" i="1" dirty="0" smtClean="0"/>
          </a:p>
          <a:p>
            <a:r>
              <a:rPr lang="ka-GE" sz="1700" dirty="0" smtClean="0"/>
              <a:t>გერმანია</a:t>
            </a:r>
            <a:endParaRPr lang="en-US" sz="1700" dirty="0" smtClean="0"/>
          </a:p>
          <a:p>
            <a:r>
              <a:rPr lang="ka-GE" sz="1700" dirty="0" smtClean="0"/>
              <a:t>უნგრეთი</a:t>
            </a:r>
            <a:endParaRPr lang="en-US" sz="1700" dirty="0" smtClean="0"/>
          </a:p>
          <a:p>
            <a:r>
              <a:rPr lang="ka-GE" sz="1700" dirty="0" smtClean="0"/>
              <a:t>ისლანდია</a:t>
            </a:r>
            <a:endParaRPr lang="en-US" sz="1700" dirty="0" smtClean="0"/>
          </a:p>
          <a:p>
            <a:r>
              <a:rPr lang="ka-GE" sz="1700" dirty="0" smtClean="0"/>
              <a:t>ირლანდია</a:t>
            </a:r>
            <a:endParaRPr lang="en-US" sz="1700" dirty="0" smtClean="0"/>
          </a:p>
          <a:p>
            <a:r>
              <a:rPr lang="ka-GE" sz="1700" dirty="0" smtClean="0"/>
              <a:t>ლუქსენბურგი</a:t>
            </a:r>
            <a:endParaRPr lang="en-US" sz="1700" dirty="0" smtClean="0"/>
          </a:p>
          <a:p>
            <a:r>
              <a:rPr lang="ka-GE" sz="1700" dirty="0" smtClean="0"/>
              <a:t>ჰოლანდია</a:t>
            </a:r>
            <a:endParaRPr lang="en-US" sz="1700" dirty="0" smtClean="0"/>
          </a:p>
          <a:p>
            <a:r>
              <a:rPr lang="ka-GE" sz="1700" dirty="0" smtClean="0"/>
              <a:t>ნორვეგია</a:t>
            </a:r>
            <a:endParaRPr lang="en-US" sz="1700" dirty="0" smtClean="0"/>
          </a:p>
          <a:p>
            <a:r>
              <a:rPr lang="ka-GE" sz="1700" dirty="0" smtClean="0"/>
              <a:t>ესპანეთი</a:t>
            </a:r>
            <a:endParaRPr lang="en-US" sz="1700" dirty="0" smtClean="0"/>
          </a:p>
          <a:p>
            <a:r>
              <a:rPr lang="ka-GE" sz="1700" dirty="0" smtClean="0"/>
              <a:t>შვედეთი</a:t>
            </a:r>
            <a:endParaRPr lang="en-US" sz="1700" dirty="0" smtClean="0"/>
          </a:p>
          <a:p>
            <a:r>
              <a:rPr lang="ka-GE" sz="1700" dirty="0" smtClean="0"/>
              <a:t>დიდი ბრიტანე</a:t>
            </a:r>
            <a:r>
              <a:rPr lang="ka-GE" sz="1600" dirty="0" smtClean="0"/>
              <a:t>თი</a:t>
            </a:r>
            <a:endParaRPr lang="en-US" sz="1600" dirty="0"/>
          </a:p>
        </p:txBody>
      </p:sp>
      <p:sp>
        <p:nvSpPr>
          <p:cNvPr id="14" name="Content Placeholder 6"/>
          <p:cNvSpPr txBox="1">
            <a:spLocks/>
          </p:cNvSpPr>
          <p:nvPr/>
        </p:nvSpPr>
        <p:spPr bwMode="auto">
          <a:xfrm>
            <a:off x="2339752" y="2420888"/>
            <a:ext cx="2304256"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33"/>
              </a:buClr>
              <a:buSzPct val="70000"/>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99CC"/>
              </a:buClr>
              <a:buSzPct val="65000"/>
              <a:buFont typeface="Wingdings" charset="0"/>
              <a:buChar char="n"/>
              <a:defRPr sz="18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charset="0"/>
              <a:buChar char="n"/>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16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1" charset="2"/>
              <a:buChar char="n"/>
              <a:defRPr sz="1600">
                <a:solidFill>
                  <a:schemeClr val="tx1"/>
                </a:solidFill>
                <a:latin typeface="+mn-lt"/>
              </a:defRPr>
            </a:lvl9pPr>
          </a:lstStyle>
          <a:p>
            <a:r>
              <a:rPr lang="ka-GE" sz="1700" dirty="0" smtClean="0"/>
              <a:t>რუმინეთი</a:t>
            </a:r>
            <a:endParaRPr lang="en-US" sz="1700" dirty="0" smtClean="0"/>
          </a:p>
          <a:p>
            <a:r>
              <a:rPr lang="ka-GE" sz="1700" dirty="0" smtClean="0"/>
              <a:t>სლოვაკია</a:t>
            </a:r>
            <a:endParaRPr lang="en-US" sz="1700" dirty="0" smtClean="0"/>
          </a:p>
          <a:p>
            <a:r>
              <a:rPr lang="ka-GE" sz="1700" dirty="0" smtClean="0"/>
              <a:t>სლოვენია</a:t>
            </a:r>
            <a:endParaRPr lang="en-US" sz="1700" dirty="0"/>
          </a:p>
        </p:txBody>
      </p:sp>
    </p:spTree>
    <p:extLst>
      <p:ext uri="{BB962C8B-B14F-4D97-AF65-F5344CB8AC3E}">
        <p14:creationId xmlns:p14="http://schemas.microsoft.com/office/powerpoint/2010/main" val="341887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normAutofit/>
          </a:bodyPr>
          <a:lstStyle/>
          <a:p>
            <a:r>
              <a:rPr lang="ka-GE" sz="2400" b="1" dirty="0" smtClean="0">
                <a:latin typeface="Arial" charset="0"/>
              </a:rPr>
              <a:t>მხარდაჭერით  დასაქმების წინაშე არსებული  საკითხები</a:t>
            </a:r>
            <a:endParaRPr lang="en-US" sz="2400" dirty="0">
              <a:latin typeface="Arial" charset="0"/>
            </a:endParaRPr>
          </a:p>
        </p:txBody>
      </p:sp>
      <p:sp>
        <p:nvSpPr>
          <p:cNvPr id="103426" name="Content Placeholder 2"/>
          <p:cNvSpPr>
            <a:spLocks noGrp="1"/>
          </p:cNvSpPr>
          <p:nvPr>
            <p:ph idx="1"/>
          </p:nvPr>
        </p:nvSpPr>
        <p:spPr/>
        <p:txBody>
          <a:bodyPr/>
          <a:lstStyle/>
          <a:p>
            <a:endParaRPr lang="ka-GE" sz="2400" dirty="0" smtClean="0">
              <a:latin typeface="Arial" charset="0"/>
            </a:endParaRPr>
          </a:p>
          <a:p>
            <a:endParaRPr lang="ka-GE" dirty="0" smtClean="0">
              <a:latin typeface="Arial" charset="0"/>
            </a:endParaRPr>
          </a:p>
          <a:p>
            <a:pPr>
              <a:lnSpc>
                <a:spcPct val="150000"/>
              </a:lnSpc>
            </a:pPr>
            <a:endParaRPr lang="ka-GE" sz="2400" dirty="0" smtClean="0">
              <a:latin typeface="Arial" charset="0"/>
            </a:endParaRPr>
          </a:p>
          <a:p>
            <a:pPr>
              <a:lnSpc>
                <a:spcPct val="150000"/>
              </a:lnSpc>
            </a:pPr>
            <a:r>
              <a:rPr lang="ka-GE" sz="2000" dirty="0" smtClean="0">
                <a:latin typeface="Arial" charset="0"/>
              </a:rPr>
              <a:t>სამუშაოს ხელმისაწვდომობა რეცესიისა და მაღალი კონკურენციის პირობებში.  </a:t>
            </a:r>
            <a:endParaRPr lang="en-US" sz="2000" dirty="0">
              <a:latin typeface="Arial" charset="0"/>
            </a:endParaRPr>
          </a:p>
        </p:txBody>
      </p:sp>
    </p:spTree>
    <p:extLst>
      <p:ext uri="{BB962C8B-B14F-4D97-AF65-F5344CB8AC3E}">
        <p14:creationId xmlns:p14="http://schemas.microsoft.com/office/powerpoint/2010/main" val="51161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404664"/>
            <a:ext cx="8501122" cy="1143000"/>
          </a:xfrm>
        </p:spPr>
        <p:txBody>
          <a:bodyPr>
            <a:noAutofit/>
          </a:bodyPr>
          <a:lstStyle/>
          <a:p>
            <a:r>
              <a:rPr lang="ka-GE" sz="2000" b="1" dirty="0" smtClean="0">
                <a:solidFill>
                  <a:srgbClr val="000000"/>
                </a:solidFill>
              </a:rPr>
              <a:t>კონკურენციის მაღალი დონე</a:t>
            </a:r>
            <a:r>
              <a:rPr lang="fr-FR" sz="2000" b="1" dirty="0" smtClean="0">
                <a:solidFill>
                  <a:srgbClr val="000000"/>
                </a:solidFill>
              </a:rPr>
              <a:t>, </a:t>
            </a:r>
            <a:r>
              <a:rPr lang="ka-GE" sz="2000" b="1" dirty="0" smtClean="0">
                <a:solidFill>
                  <a:srgbClr val="000000"/>
                </a:solidFill>
              </a:rPr>
              <a:t>განსაკუთრებით ახალგაზრდებისა და დაბალი კვალიფიკაციის  მქონე პირებისათვის </a:t>
            </a:r>
            <a:r>
              <a:rPr lang="fr-FR" sz="2000" b="1" dirty="0" smtClean="0">
                <a:solidFill>
                  <a:srgbClr val="000000"/>
                </a:solidFill>
              </a:rPr>
              <a:t>: </a:t>
            </a:r>
            <a:r>
              <a:rPr lang="ka-GE" sz="2000" b="1" dirty="0" smtClean="0">
                <a:solidFill>
                  <a:srgbClr val="000000"/>
                </a:solidFill>
              </a:rPr>
              <a:t> ეკონომიკის გაუმჯობესების გავლენა  შრომითი რესურსების მახასიათებლების მიხედვით </a:t>
            </a:r>
            <a:r>
              <a:rPr lang="fr-FR" sz="2000" b="1" dirty="0" smtClean="0">
                <a:solidFill>
                  <a:srgbClr val="000000"/>
                </a:solidFill>
              </a:rPr>
              <a:t>(OECD, 2012)</a:t>
            </a:r>
            <a:endParaRPr lang="fr-FR" sz="2000" b="1" dirty="0">
              <a:solidFill>
                <a:srgbClr val="000000"/>
              </a:solidFill>
            </a:endParaRP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407128" y="1714488"/>
            <a:ext cx="8022524" cy="457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072623" y="6072206"/>
            <a:ext cx="3071377" cy="584775"/>
          </a:xfrm>
          <a:prstGeom prst="rect">
            <a:avLst/>
          </a:prstGeom>
          <a:noFill/>
        </p:spPr>
        <p:txBody>
          <a:bodyPr wrap="square" rtlCol="0">
            <a:spAutoFit/>
          </a:bodyPr>
          <a:lstStyle/>
          <a:p>
            <a:endParaRPr lang="en-US" dirty="0"/>
          </a:p>
          <a:p>
            <a:r>
              <a:rPr lang="en-US" sz="1400" dirty="0" err="1" smtClean="0"/>
              <a:t>Ack</a:t>
            </a:r>
            <a:r>
              <a:rPr lang="en-US" sz="1400" dirty="0" smtClean="0"/>
              <a:t>: Prof</a:t>
            </a:r>
            <a:r>
              <a:rPr lang="en-US" sz="1400" dirty="0"/>
              <a:t>. Serge </a:t>
            </a:r>
            <a:r>
              <a:rPr lang="en-US" sz="1400" dirty="0" err="1"/>
              <a:t>Ebersold</a:t>
            </a:r>
            <a:r>
              <a:rPr lang="en-US" sz="1400" dirty="0"/>
              <a:t> </a:t>
            </a:r>
          </a:p>
        </p:txBody>
      </p:sp>
    </p:spTree>
    <p:extLst>
      <p:ext uri="{BB962C8B-B14F-4D97-AF65-F5344CB8AC3E}">
        <p14:creationId xmlns:p14="http://schemas.microsoft.com/office/powerpoint/2010/main" val="142761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533400"/>
            <a:ext cx="8229600" cy="752460"/>
          </a:xfrm>
        </p:spPr>
        <p:txBody>
          <a:bodyPr>
            <a:normAutofit/>
          </a:bodyPr>
          <a:lstStyle/>
          <a:p>
            <a:r>
              <a:rPr lang="ka-GE" sz="2400" b="1" dirty="0" smtClean="0">
                <a:latin typeface="Arial" charset="0"/>
              </a:rPr>
              <a:t>მხარდაჭერით დასაქმებაში არსებული საკითხები</a:t>
            </a:r>
            <a:endParaRPr lang="en-US" sz="2400" dirty="0">
              <a:latin typeface="Arial" charset="0"/>
            </a:endParaRPr>
          </a:p>
        </p:txBody>
      </p:sp>
      <p:sp>
        <p:nvSpPr>
          <p:cNvPr id="103426" name="Content Placeholder 2"/>
          <p:cNvSpPr>
            <a:spLocks noGrp="1"/>
          </p:cNvSpPr>
          <p:nvPr>
            <p:ph idx="1"/>
          </p:nvPr>
        </p:nvSpPr>
        <p:spPr/>
        <p:txBody>
          <a:bodyPr>
            <a:normAutofit/>
          </a:bodyPr>
          <a:lstStyle/>
          <a:p>
            <a:pPr>
              <a:lnSpc>
                <a:spcPct val="150000"/>
              </a:lnSpc>
            </a:pPr>
            <a:r>
              <a:rPr lang="ka-GE" sz="1600" dirty="0" smtClean="0">
                <a:latin typeface="Arial" charset="0"/>
              </a:rPr>
              <a:t>სამუშაოს ხელმისაწვდომობა რეცესიისა და მაღალი კონკურენციის პირობებში.  </a:t>
            </a:r>
            <a:endParaRPr lang="en-US" sz="1600" dirty="0" smtClean="0">
              <a:latin typeface="Arial" charset="0"/>
            </a:endParaRPr>
          </a:p>
          <a:p>
            <a:pPr>
              <a:lnSpc>
                <a:spcPct val="150000"/>
              </a:lnSpc>
            </a:pPr>
            <a:r>
              <a:rPr lang="ka-GE" sz="1600" dirty="0" smtClean="0">
                <a:latin typeface="Arial" charset="0"/>
              </a:rPr>
              <a:t>დაფინანსება</a:t>
            </a:r>
            <a:endParaRPr lang="en-US" sz="1600" dirty="0" smtClean="0">
              <a:latin typeface="Arial" charset="0"/>
            </a:endParaRPr>
          </a:p>
          <a:p>
            <a:pPr lvl="1">
              <a:lnSpc>
                <a:spcPct val="150000"/>
              </a:lnSpc>
            </a:pPr>
            <a:r>
              <a:rPr lang="ka-GE" sz="1600" dirty="0" smtClean="0">
                <a:latin typeface="Arial" charset="0"/>
              </a:rPr>
              <a:t>“სამუშაოს არჩვანის” დფინანსებოს მოდელი ხშირად ახდენს მნიშვნელოვანი შეზღუდვების მქონე პირთა გარიყვას. </a:t>
            </a:r>
          </a:p>
          <a:p>
            <a:pPr lvl="1">
              <a:lnSpc>
                <a:spcPct val="150000"/>
              </a:lnSpc>
            </a:pPr>
            <a:r>
              <a:rPr lang="ka-GE" sz="1600" dirty="0" smtClean="0">
                <a:latin typeface="Arial" charset="0"/>
              </a:rPr>
              <a:t>დაფინანსება </a:t>
            </a:r>
            <a:r>
              <a:rPr lang="en-US" sz="1600" dirty="0" smtClean="0">
                <a:latin typeface="Arial" charset="0"/>
              </a:rPr>
              <a:t>-</a:t>
            </a:r>
            <a:r>
              <a:rPr lang="ka-GE" sz="1600" dirty="0" smtClean="0">
                <a:latin typeface="Arial" charset="0"/>
              </a:rPr>
              <a:t> </a:t>
            </a:r>
            <a:r>
              <a:rPr lang="en-US" sz="1600" dirty="0" smtClean="0">
                <a:latin typeface="Arial" charset="0"/>
              </a:rPr>
              <a:t> </a:t>
            </a:r>
            <a:r>
              <a:rPr lang="ka-GE" sz="1600" dirty="0" smtClean="0">
                <a:latin typeface="Arial" charset="0"/>
              </a:rPr>
              <a:t>გვჭირდება  პროგრამები, რომელიც დააფინანსებს მხარდაჭერით დასაქმების  “</a:t>
            </a:r>
            <a:r>
              <a:rPr lang="ka-GE" sz="1600" dirty="0" smtClean="0">
                <a:latin typeface="Arial" charset="0"/>
                <a:cs typeface="Arial" charset="0"/>
              </a:rPr>
              <a:t>მაღალი სიზუსტის</a:t>
            </a:r>
            <a:r>
              <a:rPr lang="ka-GE" sz="1600" dirty="0" smtClean="0">
                <a:latin typeface="Arial" charset="0"/>
              </a:rPr>
              <a:t>“  მოდელს</a:t>
            </a:r>
          </a:p>
          <a:p>
            <a:endParaRPr lang="ka-GE" sz="1600" dirty="0" smtClean="0">
              <a:latin typeface="Arial" charset="0"/>
            </a:endParaRPr>
          </a:p>
          <a:p>
            <a:pPr>
              <a:lnSpc>
                <a:spcPct val="150000"/>
              </a:lnSpc>
            </a:pPr>
            <a:r>
              <a:rPr lang="ka-GE" sz="1600" dirty="0" smtClean="0">
                <a:latin typeface="Arial" charset="0"/>
              </a:rPr>
              <a:t>უნარ-ჩვევების განვითარება,  როგორც პროფესიული რეაბილიტაციის მოდელი,  სჭარბობს   შეგირდობა/სამუშაოზე დაფუძნებული სწავლას;</a:t>
            </a:r>
          </a:p>
          <a:p>
            <a:endParaRPr lang="ka-GE" sz="1600" dirty="0" smtClean="0">
              <a:latin typeface="Arial" charset="0"/>
            </a:endParaRPr>
          </a:p>
          <a:p>
            <a:pPr>
              <a:lnSpc>
                <a:spcPct val="150000"/>
              </a:lnSpc>
            </a:pPr>
            <a:r>
              <a:rPr lang="ka-GE" sz="1800" dirty="0" smtClean="0">
                <a:latin typeface="Arial" charset="0"/>
              </a:rPr>
              <a:t>   </a:t>
            </a:r>
            <a:r>
              <a:rPr lang="ka-GE" sz="1600" dirty="0" smtClean="0">
                <a:latin typeface="Arial" charset="0"/>
              </a:rPr>
              <a:t>პერსონალის უნარები და მომზადება </a:t>
            </a:r>
            <a:endParaRPr lang="en-US" sz="1600" dirty="0">
              <a:latin typeface="Arial" charset="0"/>
            </a:endParaRPr>
          </a:p>
        </p:txBody>
      </p:sp>
    </p:spTree>
    <p:extLst>
      <p:ext uri="{BB962C8B-B14F-4D97-AF65-F5344CB8AC3E}">
        <p14:creationId xmlns:p14="http://schemas.microsoft.com/office/powerpoint/2010/main" val="397678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533400"/>
            <a:ext cx="8229600" cy="823898"/>
          </a:xfrm>
        </p:spPr>
        <p:txBody>
          <a:bodyPr>
            <a:normAutofit/>
          </a:bodyPr>
          <a:lstStyle/>
          <a:p>
            <a:r>
              <a:rPr lang="ka-GE" sz="2400" b="1" dirty="0" smtClean="0">
                <a:latin typeface="Arial" charset="0"/>
              </a:rPr>
              <a:t>მხარდაჭერით დასაქმების  ფასეულობები:</a:t>
            </a:r>
            <a:endParaRPr lang="en-GB" sz="2400" b="1" dirty="0">
              <a:latin typeface="Arial" charset="0"/>
            </a:endParaRPr>
          </a:p>
        </p:txBody>
      </p:sp>
      <p:sp>
        <p:nvSpPr>
          <p:cNvPr id="18434" name="Rectangle 3"/>
          <p:cNvSpPr>
            <a:spLocks noGrp="1" noChangeArrowheads="1"/>
          </p:cNvSpPr>
          <p:nvPr>
            <p:ph type="body" idx="1"/>
          </p:nvPr>
        </p:nvSpPr>
        <p:spPr>
          <a:xfrm>
            <a:off x="642910" y="1785926"/>
            <a:ext cx="7772400" cy="4471998"/>
          </a:xfrm>
        </p:spPr>
        <p:txBody>
          <a:bodyPr>
            <a:normAutofit/>
          </a:bodyPr>
          <a:lstStyle/>
          <a:p>
            <a:pPr>
              <a:lnSpc>
                <a:spcPct val="150000"/>
              </a:lnSpc>
            </a:pPr>
            <a:r>
              <a:rPr lang="ka-GE" sz="1800" b="1" dirty="0" smtClean="0">
                <a:latin typeface="Arial" charset="0"/>
              </a:rPr>
              <a:t>ნამდვილი სამუშაო</a:t>
            </a:r>
            <a:endParaRPr lang="en-GB" sz="1800" dirty="0">
              <a:latin typeface="Arial" charset="0"/>
            </a:endParaRPr>
          </a:p>
          <a:p>
            <a:pPr lvl="1">
              <a:lnSpc>
                <a:spcPct val="150000"/>
              </a:lnSpc>
            </a:pPr>
            <a:r>
              <a:rPr lang="ka-GE" sz="1800" dirty="0" smtClean="0">
                <a:latin typeface="Arial" charset="0"/>
              </a:rPr>
              <a:t>რაც სხვებს უნდა გაეკეთებინათ</a:t>
            </a:r>
          </a:p>
          <a:p>
            <a:pPr lvl="1">
              <a:lnSpc>
                <a:spcPct val="150000"/>
              </a:lnSpc>
            </a:pPr>
            <a:endParaRPr lang="en-GB" sz="1800" dirty="0">
              <a:latin typeface="Arial" charset="0"/>
            </a:endParaRPr>
          </a:p>
          <a:p>
            <a:pPr>
              <a:lnSpc>
                <a:spcPct val="150000"/>
              </a:lnSpc>
            </a:pPr>
            <a:r>
              <a:rPr lang="ka-GE" sz="1800" b="1" dirty="0" smtClean="0">
                <a:latin typeface="Arial" charset="0"/>
              </a:rPr>
              <a:t>ნამდვილი სამუშაო გარემო </a:t>
            </a:r>
          </a:p>
          <a:p>
            <a:pPr>
              <a:lnSpc>
                <a:spcPct val="150000"/>
              </a:lnSpc>
            </a:pPr>
            <a:r>
              <a:rPr lang="ka-GE" sz="1800" dirty="0" smtClean="0">
                <a:latin typeface="Arial" charset="0"/>
              </a:rPr>
              <a:t>ურთიერთობა  შეზღუდვის არმქონე თანამშრომლებსა და ხელმძღვანელებთან (სუპერვაიზორებთან)</a:t>
            </a:r>
          </a:p>
          <a:p>
            <a:pPr>
              <a:lnSpc>
                <a:spcPct val="150000"/>
              </a:lnSpc>
            </a:pPr>
            <a:endParaRPr lang="ka-GE" sz="1800" b="1" dirty="0" smtClean="0">
              <a:latin typeface="Arial" charset="0"/>
            </a:endParaRPr>
          </a:p>
          <a:p>
            <a:pPr>
              <a:lnSpc>
                <a:spcPct val="150000"/>
              </a:lnSpc>
            </a:pPr>
            <a:r>
              <a:rPr lang="ka-GE" sz="1800" b="1" dirty="0" smtClean="0">
                <a:latin typeface="Arial" charset="0"/>
              </a:rPr>
              <a:t>ნამდვილი ფული</a:t>
            </a:r>
            <a:endParaRPr lang="en-GB" sz="1800" b="1" dirty="0">
              <a:latin typeface="Arial" charset="0"/>
            </a:endParaRPr>
          </a:p>
          <a:p>
            <a:pPr lvl="1">
              <a:lnSpc>
                <a:spcPct val="150000"/>
              </a:lnSpc>
            </a:pPr>
            <a:r>
              <a:rPr lang="ka-GE" sz="1800" dirty="0" smtClean="0">
                <a:latin typeface="Arial" charset="0"/>
              </a:rPr>
              <a:t>ანაზღაურება სამუშაოსათვის დადგენილი ტარიფებით</a:t>
            </a:r>
            <a:endParaRPr lang="en-GB" sz="1800" dirty="0">
              <a:latin typeface="Arial" charset="0"/>
            </a:endParaRPr>
          </a:p>
          <a:p>
            <a:pPr lvl="1">
              <a:lnSpc>
                <a:spcPct val="90000"/>
              </a:lnSpc>
            </a:pPr>
            <a:endParaRPr lang="en-GB" sz="2400" dirty="0">
              <a:latin typeface="Arial" charset="0"/>
            </a:endParaRPr>
          </a:p>
          <a:p>
            <a:pPr>
              <a:lnSpc>
                <a:spcPct val="90000"/>
              </a:lnSpc>
            </a:pPr>
            <a:endParaRPr lang="en-GB" sz="2800" dirty="0">
              <a:latin typeface="Arial" charset="0"/>
            </a:endParaRPr>
          </a:p>
          <a:p>
            <a:pPr>
              <a:lnSpc>
                <a:spcPct val="90000"/>
              </a:lnSpc>
            </a:pPr>
            <a:endParaRPr lang="en-GB" sz="2800" dirty="0">
              <a:latin typeface="Arial" charset="0"/>
            </a:endParaRPr>
          </a:p>
        </p:txBody>
      </p:sp>
      <p:pic>
        <p:nvPicPr>
          <p:cNvPr id="4" name="Picture 3" descr="CNV0004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786578" y="1357298"/>
            <a:ext cx="2047056" cy="2204864"/>
          </a:xfrm>
          <a:prstGeom prst="rect">
            <a:avLst/>
          </a:prstGeom>
          <a:noFill/>
          <a:ln w="9525">
            <a:noFill/>
            <a:miter lim="800000"/>
            <a:headEnd/>
            <a:tailEnd/>
          </a:ln>
        </p:spPr>
      </p:pic>
    </p:spTree>
    <p:extLst>
      <p:ext uri="{BB962C8B-B14F-4D97-AF65-F5344CB8AC3E}">
        <p14:creationId xmlns:p14="http://schemas.microsoft.com/office/powerpoint/2010/main" val="327674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33400"/>
            <a:ext cx="8572560" cy="681022"/>
          </a:xfrm>
        </p:spPr>
        <p:txBody>
          <a:bodyPr>
            <a:normAutofit fontScale="90000"/>
          </a:bodyPr>
          <a:lstStyle/>
          <a:p>
            <a:r>
              <a:rPr lang="ka-GE" sz="2400" b="1" dirty="0" smtClean="0">
                <a:latin typeface="Arial" charset="0"/>
              </a:rPr>
              <a:t>თემზე  დაფუძნებული  სამუშაოების   წინაშე არსებული  საკითხები</a:t>
            </a:r>
            <a:endParaRPr lang="en-US" sz="2400" b="1" dirty="0"/>
          </a:p>
        </p:txBody>
      </p:sp>
      <p:sp>
        <p:nvSpPr>
          <p:cNvPr id="3" name="Content Placeholder 2"/>
          <p:cNvSpPr>
            <a:spLocks noGrp="1"/>
          </p:cNvSpPr>
          <p:nvPr>
            <p:ph idx="1"/>
          </p:nvPr>
        </p:nvSpPr>
        <p:spPr/>
        <p:txBody>
          <a:bodyPr>
            <a:normAutofit/>
          </a:bodyPr>
          <a:lstStyle/>
          <a:p>
            <a:pPr>
              <a:lnSpc>
                <a:spcPct val="150000"/>
              </a:lnSpc>
              <a:buNone/>
            </a:pPr>
            <a:endParaRPr lang="ka-GE" sz="1800" dirty="0" smtClean="0">
              <a:latin typeface="Arial" charset="0"/>
            </a:endParaRPr>
          </a:p>
          <a:p>
            <a:pPr>
              <a:lnSpc>
                <a:spcPct val="150000"/>
              </a:lnSpc>
            </a:pPr>
            <a:r>
              <a:rPr lang="ka-GE" sz="1600" dirty="0" smtClean="0">
                <a:latin typeface="Arial" charset="0"/>
              </a:rPr>
              <a:t>დაფინანსება </a:t>
            </a:r>
            <a:r>
              <a:rPr lang="en-US" sz="1600" dirty="0" smtClean="0">
                <a:latin typeface="Arial" charset="0"/>
              </a:rPr>
              <a:t>-</a:t>
            </a:r>
            <a:r>
              <a:rPr lang="ka-GE" sz="1600" dirty="0" smtClean="0">
                <a:latin typeface="Arial" charset="0"/>
              </a:rPr>
              <a:t> </a:t>
            </a:r>
            <a:r>
              <a:rPr lang="en-US" sz="1600" dirty="0" smtClean="0">
                <a:latin typeface="Arial" charset="0"/>
              </a:rPr>
              <a:t> </a:t>
            </a:r>
            <a:r>
              <a:rPr lang="ka-GE" sz="1600" dirty="0" smtClean="0">
                <a:latin typeface="Arial" charset="0"/>
              </a:rPr>
              <a:t>გვჭირდება  პროგრამები, რომელიც დააფინანსებს მხარდაჭერით დასაქმების  “</a:t>
            </a:r>
            <a:r>
              <a:rPr lang="ka-GE" sz="1600" dirty="0" smtClean="0">
                <a:latin typeface="Arial" charset="0"/>
                <a:cs typeface="Arial" charset="0"/>
              </a:rPr>
              <a:t>მაღალი სიზუსტის</a:t>
            </a:r>
            <a:r>
              <a:rPr lang="ka-GE" sz="1600" dirty="0" smtClean="0">
                <a:latin typeface="Arial" charset="0"/>
              </a:rPr>
              <a:t>“  მოდელს</a:t>
            </a:r>
          </a:p>
          <a:p>
            <a:pPr>
              <a:lnSpc>
                <a:spcPct val="150000"/>
              </a:lnSpc>
            </a:pPr>
            <a:endParaRPr lang="en-US" sz="1600" dirty="0">
              <a:latin typeface="Arial" charset="0"/>
            </a:endParaRPr>
          </a:p>
          <a:p>
            <a:pPr>
              <a:lnSpc>
                <a:spcPct val="150000"/>
              </a:lnSpc>
            </a:pPr>
            <a:r>
              <a:rPr lang="ka-GE" sz="1600" dirty="0" smtClean="0">
                <a:latin typeface="Arial" charset="0"/>
              </a:rPr>
              <a:t>უნარ-ჩვევების განვითარება,  როგორც პროფესიული რეაბილიტაციის მოდელი,  სჭარბობს   შეგირდობა/სამუშაოზე დაფუძნებული სწავლას. </a:t>
            </a:r>
          </a:p>
          <a:p>
            <a:pPr>
              <a:lnSpc>
                <a:spcPct val="150000"/>
              </a:lnSpc>
            </a:pPr>
            <a:endParaRPr lang="en-US" sz="1600" dirty="0">
              <a:latin typeface="Arial" charset="0"/>
            </a:endParaRPr>
          </a:p>
          <a:p>
            <a:pPr>
              <a:lnSpc>
                <a:spcPct val="150000"/>
              </a:lnSpc>
            </a:pPr>
            <a:r>
              <a:rPr lang="ka-GE" sz="1600" dirty="0" smtClean="0">
                <a:latin typeface="Arial" charset="0"/>
              </a:rPr>
              <a:t>პერსონალის  მომზადებისა და უნარ-ჩვევების დაბალი დონე</a:t>
            </a:r>
            <a:endParaRPr lang="en-US" sz="1600" dirty="0">
              <a:latin typeface="Arial" charset="0"/>
            </a:endParaRPr>
          </a:p>
          <a:p>
            <a:pPr>
              <a:lnSpc>
                <a:spcPct val="150000"/>
              </a:lnSpc>
            </a:pPr>
            <a:endParaRPr lang="en-US" sz="1800" dirty="0"/>
          </a:p>
        </p:txBody>
      </p:sp>
    </p:spTree>
    <p:extLst>
      <p:ext uri="{BB962C8B-B14F-4D97-AF65-F5344CB8AC3E}">
        <p14:creationId xmlns:p14="http://schemas.microsoft.com/office/powerpoint/2010/main" val="163010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23898"/>
          </a:xfrm>
        </p:spPr>
        <p:txBody>
          <a:bodyPr>
            <a:normAutofit/>
          </a:bodyPr>
          <a:lstStyle/>
          <a:p>
            <a:r>
              <a:rPr lang="ka-GE" sz="2400" b="1" dirty="0" smtClean="0"/>
              <a:t>გამოწვევების საპასუხოდ </a:t>
            </a:r>
            <a:endParaRPr lang="en-US" sz="2400" b="1" dirty="0"/>
          </a:p>
        </p:txBody>
      </p:sp>
      <p:sp>
        <p:nvSpPr>
          <p:cNvPr id="3" name="Content Placeholder 2"/>
          <p:cNvSpPr>
            <a:spLocks noGrp="1"/>
          </p:cNvSpPr>
          <p:nvPr>
            <p:ph idx="1"/>
          </p:nvPr>
        </p:nvSpPr>
        <p:spPr/>
        <p:txBody>
          <a:bodyPr>
            <a:normAutofit/>
          </a:bodyPr>
          <a:lstStyle/>
          <a:p>
            <a:pPr>
              <a:lnSpc>
                <a:spcPct val="200000"/>
              </a:lnSpc>
            </a:pPr>
            <a:endParaRPr lang="ka-GE" sz="1800" dirty="0" smtClean="0"/>
          </a:p>
          <a:p>
            <a:pPr>
              <a:lnSpc>
                <a:spcPct val="200000"/>
              </a:lnSpc>
            </a:pPr>
            <a:r>
              <a:rPr lang="ka-GE" sz="1600" dirty="0" smtClean="0"/>
              <a:t>გვესაჭიროება კიდევ უფრო მეტი შრომაზე დაფუძნებული  პროფესიული რეაბილიტაცია</a:t>
            </a:r>
            <a:endParaRPr lang="en-US" sz="1600" dirty="0" smtClean="0"/>
          </a:p>
          <a:p>
            <a:pPr>
              <a:lnSpc>
                <a:spcPct val="200000"/>
              </a:lnSpc>
            </a:pPr>
            <a:r>
              <a:rPr lang="ka-GE" sz="1600" dirty="0" smtClean="0"/>
              <a:t>შეზღუდული შესაძლებლობის მქონე პირებთან მიმართებაში, ჩვენ გვესაჭიროება ინდივიდუალური მიდგომები </a:t>
            </a:r>
            <a:endParaRPr lang="en-US" sz="1600" dirty="0" smtClean="0"/>
          </a:p>
          <a:p>
            <a:pPr>
              <a:lnSpc>
                <a:spcPct val="200000"/>
              </a:lnSpc>
            </a:pPr>
            <a:r>
              <a:rPr lang="ka-GE" sz="1600" dirty="0" smtClean="0"/>
              <a:t>მხარდაჭერით დასაქმება არის კარგად გამოცდილი მიდგომა და ის უნდა გახდეს უფრო მისაწვდომი. </a:t>
            </a:r>
            <a:r>
              <a:rPr lang="en-US" sz="1600" dirty="0" smtClean="0"/>
              <a:t> </a:t>
            </a:r>
          </a:p>
          <a:p>
            <a:pPr>
              <a:lnSpc>
                <a:spcPct val="200000"/>
              </a:lnSpc>
            </a:pPr>
            <a:endParaRPr lang="en-US" sz="1800" dirty="0"/>
          </a:p>
        </p:txBody>
      </p:sp>
    </p:spTree>
    <p:extLst>
      <p:ext uri="{BB962C8B-B14F-4D97-AF65-F5344CB8AC3E}">
        <p14:creationId xmlns:p14="http://schemas.microsoft.com/office/powerpoint/2010/main" val="343770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457200" y="533400"/>
            <a:ext cx="8229600" cy="609584"/>
          </a:xfrm>
        </p:spPr>
        <p:txBody>
          <a:bodyPr rtlCol="0">
            <a:normAutofit/>
          </a:bodyPr>
          <a:lstStyle/>
          <a:p>
            <a:pPr eaLnBrk="1" fontAlgn="auto" hangingPunct="1">
              <a:spcAft>
                <a:spcPts val="0"/>
              </a:spcAft>
              <a:defRPr/>
            </a:pPr>
            <a:r>
              <a:rPr lang="ka-GE" sz="2400" b="1" dirty="0" smtClean="0">
                <a:ea typeface="ＭＳ Ｐゴシック" pitchFamily="2" charset="-128"/>
                <a:cs typeface="ＭＳ Ｐゴシック" pitchFamily="2" charset="-128"/>
              </a:rPr>
              <a:t>დასკვნები</a:t>
            </a:r>
            <a:endParaRPr lang="en-US" sz="2400" b="1" dirty="0">
              <a:ea typeface="ＭＳ Ｐゴシック" pitchFamily="2" charset="-128"/>
              <a:cs typeface="ＭＳ Ｐゴシック" pitchFamily="2" charset="-128"/>
            </a:endParaRPr>
          </a:p>
        </p:txBody>
      </p:sp>
      <p:sp>
        <p:nvSpPr>
          <p:cNvPr id="41986" name="Rectangle 3"/>
          <p:cNvSpPr>
            <a:spLocks noGrp="1" noChangeArrowheads="1"/>
          </p:cNvSpPr>
          <p:nvPr>
            <p:ph type="body" idx="4294967295"/>
          </p:nvPr>
        </p:nvSpPr>
        <p:spPr>
          <a:xfrm>
            <a:off x="304800" y="1428736"/>
            <a:ext cx="8553480" cy="4667264"/>
          </a:xfrm>
        </p:spPr>
        <p:txBody>
          <a:bodyPr rtlCol="0">
            <a:normAutofit/>
          </a:bodyPr>
          <a:lstStyle/>
          <a:p>
            <a:pPr>
              <a:lnSpc>
                <a:spcPct val="150000"/>
              </a:lnSpc>
              <a:defRPr/>
            </a:pPr>
            <a:r>
              <a:rPr lang="ka-GE" sz="1800" dirty="0" smtClean="0">
                <a:solidFill>
                  <a:srgbClr val="000000"/>
                </a:solidFill>
                <a:ea typeface="ＭＳ Ｐゴシック" pitchFamily="2" charset="-128"/>
                <a:cs typeface="ＭＳ Ｐゴシック" pitchFamily="2" charset="-128"/>
              </a:rPr>
              <a:t>ინტელექტუალური შეზღუდვის მქონე ზოგიერთი  პირისათვის ეფექტური არ არის  სხვადასხვა უნარების  სწავლება სამუშაოს დაწყებადე;  </a:t>
            </a:r>
          </a:p>
          <a:p>
            <a:pPr eaLnBrk="1" fontAlgn="auto" hangingPunct="1">
              <a:lnSpc>
                <a:spcPct val="150000"/>
              </a:lnSpc>
              <a:spcAft>
                <a:spcPts val="0"/>
              </a:spcAft>
              <a:buFont typeface="Arial" pitchFamily="34" charset="0"/>
              <a:buChar char="•"/>
              <a:defRPr/>
            </a:pPr>
            <a:endParaRPr lang="en-US" sz="1800" dirty="0">
              <a:solidFill>
                <a:srgbClr val="000000"/>
              </a:solidFill>
              <a:ea typeface="ＭＳ Ｐゴシック" pitchFamily="2" charset="-128"/>
              <a:cs typeface="ＭＳ Ｐゴシック" pitchFamily="2" charset="-128"/>
            </a:endParaRPr>
          </a:p>
          <a:p>
            <a:pPr eaLnBrk="1" fontAlgn="auto" hangingPunct="1">
              <a:lnSpc>
                <a:spcPct val="150000"/>
              </a:lnSpc>
              <a:spcAft>
                <a:spcPts val="0"/>
              </a:spcAft>
              <a:buFont typeface="Arial" pitchFamily="34" charset="0"/>
              <a:buChar char="•"/>
              <a:defRPr/>
            </a:pPr>
            <a:r>
              <a:rPr lang="ka-GE" sz="1800" dirty="0" smtClean="0">
                <a:solidFill>
                  <a:srgbClr val="FF0000"/>
                </a:solidFill>
                <a:ea typeface="ＭＳ Ｐゴシック" pitchFamily="2" charset="-128"/>
                <a:cs typeface="ＭＳ Ｐゴシック" pitchFamily="2" charset="-128"/>
              </a:rPr>
              <a:t>ეს არ ნიშნავს,  რომ მათი დასაქმება შეუძლებელია </a:t>
            </a:r>
          </a:p>
          <a:p>
            <a:pPr eaLnBrk="1" fontAlgn="auto" hangingPunct="1">
              <a:lnSpc>
                <a:spcPct val="150000"/>
              </a:lnSpc>
              <a:spcAft>
                <a:spcPts val="0"/>
              </a:spcAft>
              <a:buFont typeface="Arial" pitchFamily="34" charset="0"/>
              <a:buChar char="•"/>
              <a:defRPr/>
            </a:pPr>
            <a:endParaRPr lang="en-US" sz="1800" dirty="0">
              <a:solidFill>
                <a:schemeClr val="accent1">
                  <a:lumMod val="75000"/>
                </a:schemeClr>
              </a:solidFill>
              <a:ea typeface="ＭＳ Ｐゴシック" pitchFamily="2" charset="-128"/>
              <a:cs typeface="ＭＳ Ｐゴシック" pitchFamily="2" charset="-128"/>
            </a:endParaRPr>
          </a:p>
          <a:p>
            <a:pPr>
              <a:lnSpc>
                <a:spcPct val="150000"/>
              </a:lnSpc>
              <a:defRPr/>
            </a:pPr>
            <a:r>
              <a:rPr lang="ka-GE" sz="1800" dirty="0" smtClean="0">
                <a:solidFill>
                  <a:srgbClr val="000000"/>
                </a:solidFill>
                <a:ea typeface="ＭＳ Ｐゴシック" pitchFamily="2" charset="-128"/>
                <a:cs typeface="ＭＳ Ｐゴシック" pitchFamily="2" charset="-128"/>
              </a:rPr>
              <a:t>ეს ნიშნავს, რომ შესაძლოა მათ უფრო მეტად ესაჭიროებათ  სათანადო უნარების მქონე პირი, რომელიც დაეხმარება  სამუშაოს მოძიებაში, სწავლასა და შენარჩუნებაში. </a:t>
            </a:r>
            <a:endParaRPr lang="en-US" sz="1800" dirty="0">
              <a:solidFill>
                <a:srgbClr val="000000"/>
              </a:solidFill>
              <a:latin typeface="Times New Roman" pitchFamily="2" charset="0"/>
              <a:ea typeface="ＭＳ Ｐゴシック" pitchFamily="2" charset="-128"/>
              <a:cs typeface="ＭＳ Ｐゴシック" pitchFamily="2" charset="-128"/>
            </a:endParaRPr>
          </a:p>
        </p:txBody>
      </p:sp>
    </p:spTree>
    <p:extLst>
      <p:ext uri="{BB962C8B-B14F-4D97-AF65-F5344CB8AC3E}">
        <p14:creationId xmlns:p14="http://schemas.microsoft.com/office/powerpoint/2010/main" val="223733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571472" y="214290"/>
            <a:ext cx="2971792" cy="538146"/>
          </a:xfrm>
        </p:spPr>
        <p:txBody>
          <a:bodyPr rtlCol="0">
            <a:normAutofit/>
          </a:bodyPr>
          <a:lstStyle/>
          <a:p>
            <a:pPr>
              <a:defRPr/>
            </a:pPr>
            <a:r>
              <a:rPr lang="ka-GE" sz="2400" b="1" dirty="0" smtClean="0">
                <a:ea typeface="ＭＳ Ｐゴシック" pitchFamily="2" charset="-128"/>
                <a:cs typeface="ＭＳ Ｐゴシック" pitchFamily="2" charset="-128"/>
              </a:rPr>
              <a:t>დასკვნები</a:t>
            </a:r>
            <a:endParaRPr lang="en-US" sz="2400" dirty="0">
              <a:ea typeface="ＭＳ Ｐゴシック" pitchFamily="2" charset="-128"/>
              <a:cs typeface="ＭＳ Ｐゴシック" pitchFamily="2" charset="-128"/>
            </a:endParaRPr>
          </a:p>
        </p:txBody>
      </p:sp>
      <p:sp>
        <p:nvSpPr>
          <p:cNvPr id="67586" name="Rectangle 3"/>
          <p:cNvSpPr>
            <a:spLocks noGrp="1" noChangeArrowheads="1"/>
          </p:cNvSpPr>
          <p:nvPr>
            <p:ph type="body" idx="4294967295"/>
          </p:nvPr>
        </p:nvSpPr>
        <p:spPr>
          <a:xfrm>
            <a:off x="214282" y="857232"/>
            <a:ext cx="8643998" cy="6000768"/>
          </a:xfrm>
        </p:spPr>
        <p:txBody>
          <a:bodyPr>
            <a:noAutofit/>
          </a:bodyPr>
          <a:lstStyle/>
          <a:p>
            <a:r>
              <a:rPr lang="ka-GE" sz="1400" dirty="0" smtClean="0">
                <a:solidFill>
                  <a:srgbClr val="000000"/>
                </a:solidFill>
                <a:latin typeface="Calibri" charset="0"/>
              </a:rPr>
              <a:t>მხარდაჭერით დასაქმება  ეფექტურია  შეზღუდვის სხვადასხვა  კატეგორიის მქონე პირებთან მიმართებაში;</a:t>
            </a:r>
          </a:p>
          <a:p>
            <a:endParaRPr lang="en-GB" sz="1400" dirty="0" smtClean="0">
              <a:solidFill>
                <a:srgbClr val="000000"/>
              </a:solidFill>
              <a:latin typeface="Calibri" charset="0"/>
            </a:endParaRPr>
          </a:p>
          <a:p>
            <a:r>
              <a:rPr lang="ka-GE" sz="1400" dirty="0" smtClean="0">
                <a:solidFill>
                  <a:srgbClr val="000000"/>
                </a:solidFill>
                <a:latin typeface="Calibri" charset="0"/>
              </a:rPr>
              <a:t>პროფესიული რეაბილიტაციის  სხვა  მიდგომებთან  შედარებით,  მას აქვს პოზიტიური შედეგები;</a:t>
            </a:r>
          </a:p>
          <a:p>
            <a:endParaRPr lang="en-GB" sz="1400" dirty="0" smtClean="0">
              <a:solidFill>
                <a:srgbClr val="000000"/>
              </a:solidFill>
              <a:latin typeface="Calibri" charset="0"/>
            </a:endParaRPr>
          </a:p>
          <a:p>
            <a:pPr eaLnBrk="1" hangingPunct="1"/>
            <a:r>
              <a:rPr lang="ka-GE" sz="1400" dirty="0" smtClean="0">
                <a:solidFill>
                  <a:srgbClr val="000000"/>
                </a:solidFill>
                <a:latin typeface="Calibri" charset="0"/>
              </a:rPr>
              <a:t>მუშაობს მაშინ, როდესაც ვიყენებთ მხარდაჭერით დასაქმების უმთავრეს მიდგომებს</a:t>
            </a:r>
          </a:p>
          <a:p>
            <a:pPr eaLnBrk="1" hangingPunct="1">
              <a:buNone/>
            </a:pPr>
            <a:endParaRPr lang="en-GB" sz="1400" dirty="0">
              <a:solidFill>
                <a:srgbClr val="000000"/>
              </a:solidFill>
              <a:latin typeface="Calibri" charset="0"/>
            </a:endParaRPr>
          </a:p>
          <a:p>
            <a:pPr eaLnBrk="1" hangingPunct="1"/>
            <a:r>
              <a:rPr lang="ka-GE" sz="1400" b="1" dirty="0" smtClean="0">
                <a:solidFill>
                  <a:srgbClr val="000000"/>
                </a:solidFill>
                <a:latin typeface="Calibri" charset="0"/>
              </a:rPr>
              <a:t>ჩვენ გვესაჭიროება</a:t>
            </a:r>
            <a:r>
              <a:rPr lang="en-GB" sz="1400" dirty="0" smtClean="0">
                <a:solidFill>
                  <a:srgbClr val="000000"/>
                </a:solidFill>
                <a:latin typeface="Calibri" charset="0"/>
              </a:rPr>
              <a:t>:</a:t>
            </a:r>
            <a:endParaRPr lang="en-GB" sz="1400" dirty="0">
              <a:solidFill>
                <a:srgbClr val="000000"/>
              </a:solidFill>
              <a:latin typeface="Calibri" charset="0"/>
            </a:endParaRPr>
          </a:p>
          <a:p>
            <a:pPr lvl="1"/>
            <a:r>
              <a:rPr lang="ka-GE" sz="1400" dirty="0" smtClean="0">
                <a:solidFill>
                  <a:srgbClr val="000000"/>
                </a:solidFill>
                <a:latin typeface="Calibri" charset="0"/>
                <a:ea typeface="ＭＳ Ｐゴシック" charset="0"/>
              </a:rPr>
              <a:t>ინვესტიციები დასაქმების სათანადო კონსულტირებისათვის  და  მენეჯმენტის რესურსები, ინტენსიური მხარდაჭერით დასაქმების პროცესის განხორციელებისათვის.</a:t>
            </a:r>
            <a:endParaRPr lang="en-GB" sz="1400" dirty="0">
              <a:solidFill>
                <a:srgbClr val="000000"/>
              </a:solidFill>
              <a:latin typeface="Calibri" charset="0"/>
              <a:ea typeface="ＭＳ Ｐゴシック" charset="0"/>
            </a:endParaRPr>
          </a:p>
          <a:p>
            <a:pPr lvl="1"/>
            <a:r>
              <a:rPr lang="ka-GE" sz="1400" dirty="0" smtClean="0">
                <a:solidFill>
                  <a:srgbClr val="000000"/>
                </a:solidFill>
                <a:latin typeface="Calibri" charset="0"/>
                <a:ea typeface="ＭＳ Ｐゴシック" charset="0"/>
              </a:rPr>
              <a:t>ინტენსიური მხარდაჭერით დასაქმების პროცესების რეპლიკაცია </a:t>
            </a:r>
          </a:p>
          <a:p>
            <a:pPr lvl="1">
              <a:buNone/>
            </a:pPr>
            <a:endParaRPr lang="en-GB" sz="1400" dirty="0" smtClean="0">
              <a:solidFill>
                <a:srgbClr val="000000"/>
              </a:solidFill>
              <a:latin typeface="Calibri" charset="0"/>
              <a:ea typeface="ＭＳ Ｐゴシック" charset="0"/>
            </a:endParaRPr>
          </a:p>
          <a:p>
            <a:pPr eaLnBrk="1" hangingPunct="1"/>
            <a:r>
              <a:rPr lang="ka-GE" sz="1400" dirty="0" smtClean="0">
                <a:solidFill>
                  <a:srgbClr val="000000"/>
                </a:solidFill>
                <a:latin typeface="Calibri" charset="0"/>
              </a:rPr>
              <a:t>არსებობს  რეცესიაც, თუმცა</a:t>
            </a:r>
            <a:r>
              <a:rPr lang="en-US" sz="1400" dirty="0" smtClean="0">
                <a:solidFill>
                  <a:srgbClr val="000000"/>
                </a:solidFill>
                <a:latin typeface="Calibri" charset="0"/>
              </a:rPr>
              <a:t>:</a:t>
            </a:r>
            <a:endParaRPr lang="ka-GE" sz="1400" dirty="0" smtClean="0">
              <a:solidFill>
                <a:srgbClr val="000000"/>
              </a:solidFill>
              <a:latin typeface="Calibri" charset="0"/>
            </a:endParaRPr>
          </a:p>
          <a:p>
            <a:pPr eaLnBrk="1" hangingPunct="1"/>
            <a:endParaRPr lang="en-US" sz="1400" dirty="0">
              <a:solidFill>
                <a:srgbClr val="000000"/>
              </a:solidFill>
              <a:latin typeface="Calibri" charset="0"/>
            </a:endParaRPr>
          </a:p>
          <a:p>
            <a:pPr lvl="1"/>
            <a:r>
              <a:rPr lang="ka-GE" sz="1400" dirty="0" smtClean="0">
                <a:solidFill>
                  <a:srgbClr val="000000"/>
                </a:solidFill>
                <a:latin typeface="Calibri" charset="0"/>
                <a:ea typeface="ＭＳ Ｐゴシック" charset="0"/>
              </a:rPr>
              <a:t>რეცესიის პერიოდში ყოველთვის მატულობდა მხარდაჭერით დასაქმებით სამუშაო, შესაძლოა იმიტომ რომ  ის არის ინდივიდუალიზირებული მოდელი, რომელიც ასევე აკმაყოფილებს დამსაქმებლის ინტერესს, ჰყავდეს სტაბილური მუშახელი. </a:t>
            </a:r>
          </a:p>
          <a:p>
            <a:pPr lvl="1"/>
            <a:endParaRPr lang="en-US" sz="1400" dirty="0">
              <a:solidFill>
                <a:srgbClr val="000000"/>
              </a:solidFill>
              <a:latin typeface="Calibri" charset="0"/>
              <a:ea typeface="ＭＳ Ｐゴシック" charset="0"/>
            </a:endParaRPr>
          </a:p>
          <a:p>
            <a:pPr lvl="1"/>
            <a:r>
              <a:rPr lang="ka-GE" sz="1400" dirty="0" smtClean="0">
                <a:solidFill>
                  <a:srgbClr val="000000"/>
                </a:solidFill>
                <a:latin typeface="Calibri" charset="0"/>
                <a:ea typeface="ＭＳ Ｐゴシック" charset="0"/>
              </a:rPr>
              <a:t>შშმ პირთა უფლებების დაცვის კანონმდებლობა, რომელიც  ხელს უწყობს  თანაბარ ხელმისაწვდომობას </a:t>
            </a:r>
            <a:r>
              <a:rPr lang="en-US" sz="1400" dirty="0" smtClean="0">
                <a:solidFill>
                  <a:srgbClr val="000000"/>
                </a:solidFill>
                <a:latin typeface="Calibri" charset="0"/>
                <a:ea typeface="ＭＳ Ｐゴシック" charset="0"/>
              </a:rPr>
              <a:t>(</a:t>
            </a:r>
            <a:r>
              <a:rPr lang="ka-GE" sz="1400" dirty="0" smtClean="0">
                <a:solidFill>
                  <a:srgbClr val="000000"/>
                </a:solidFill>
                <a:latin typeface="Calibri" charset="0"/>
                <a:ea typeface="ＭＳ Ｐゴシック" charset="0"/>
              </a:rPr>
              <a:t>და არსებული სამუშაოს თანაბარ წილს</a:t>
            </a:r>
            <a:r>
              <a:rPr lang="en-US" sz="1400" dirty="0" smtClean="0">
                <a:solidFill>
                  <a:srgbClr val="000000"/>
                </a:solidFill>
                <a:latin typeface="Calibri" charset="0"/>
                <a:ea typeface="ＭＳ Ｐゴシック" charset="0"/>
              </a:rPr>
              <a:t>)</a:t>
            </a:r>
            <a:endParaRPr lang="ka-GE" sz="1400" dirty="0" smtClean="0">
              <a:solidFill>
                <a:srgbClr val="000000"/>
              </a:solidFill>
              <a:latin typeface="Calibri" charset="0"/>
              <a:ea typeface="ＭＳ Ｐゴシック" charset="0"/>
            </a:endParaRPr>
          </a:p>
          <a:p>
            <a:pPr lvl="1"/>
            <a:endParaRPr lang="en-US" sz="1400" dirty="0">
              <a:solidFill>
                <a:srgbClr val="000000"/>
              </a:solidFill>
              <a:latin typeface="Calibri" charset="0"/>
              <a:ea typeface="ＭＳ Ｐゴシック" charset="0"/>
            </a:endParaRPr>
          </a:p>
          <a:p>
            <a:pPr lvl="1" eaLnBrk="1" hangingPunct="1"/>
            <a:r>
              <a:rPr lang="ka-GE" sz="1400" dirty="0" smtClean="0">
                <a:solidFill>
                  <a:srgbClr val="000000"/>
                </a:solidFill>
                <a:latin typeface="Calibri" charset="0"/>
                <a:ea typeface="ＭＳ Ｐゴシック" charset="0"/>
              </a:rPr>
              <a:t>ჩვენ უნდა მივუახლოვოთ ადამიანები შრომით ბაზარს, რათა მათ  წარმატებას მიაღწიონ ყველანაირ ცვლად პირობებში.  </a:t>
            </a:r>
            <a:endParaRPr lang="en-US" sz="1400" dirty="0">
              <a:solidFill>
                <a:srgbClr val="000000"/>
              </a:solidFill>
              <a:latin typeface="Calibri" charset="0"/>
              <a:ea typeface="ＭＳ Ｐゴシック" charset="0"/>
            </a:endParaRPr>
          </a:p>
          <a:p>
            <a:pPr eaLnBrk="1" hangingPunct="1"/>
            <a:endParaRPr lang="en-GB" sz="1800" dirty="0">
              <a:solidFill>
                <a:srgbClr val="000000"/>
              </a:solidFill>
              <a:latin typeface="Calibri" charset="0"/>
            </a:endParaRPr>
          </a:p>
        </p:txBody>
      </p:sp>
    </p:spTree>
    <p:extLst>
      <p:ext uri="{BB962C8B-B14F-4D97-AF65-F5344CB8AC3E}">
        <p14:creationId xmlns:p14="http://schemas.microsoft.com/office/powerpoint/2010/main" val="148588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323528" y="332656"/>
            <a:ext cx="8153400" cy="1143000"/>
          </a:xfrm>
        </p:spPr>
        <p:txBody>
          <a:bodyPr>
            <a:normAutofit/>
          </a:bodyPr>
          <a:lstStyle/>
          <a:p>
            <a:pPr algn="ctr" eaLnBrk="1" hangingPunct="1"/>
            <a:r>
              <a:rPr lang="ka-GE" sz="2800" dirty="0" smtClean="0">
                <a:latin typeface="Arial" charset="0"/>
              </a:rPr>
              <a:t>მადლობა !</a:t>
            </a:r>
            <a:endParaRPr lang="en-US" sz="2800" dirty="0">
              <a:latin typeface="Arial" charset="0"/>
            </a:endParaRPr>
          </a:p>
        </p:txBody>
      </p:sp>
      <p:sp>
        <p:nvSpPr>
          <p:cNvPr id="90114" name="Rectangle 3"/>
          <p:cNvSpPr>
            <a:spLocks noGrp="1" noChangeArrowheads="1"/>
          </p:cNvSpPr>
          <p:nvPr>
            <p:ph type="body" idx="1"/>
          </p:nvPr>
        </p:nvSpPr>
        <p:spPr/>
        <p:txBody>
          <a:bodyPr>
            <a:normAutofit/>
          </a:bodyPr>
          <a:lstStyle/>
          <a:p>
            <a:pPr algn="ctr">
              <a:buNone/>
            </a:pPr>
            <a:r>
              <a:rPr lang="ka-GE" b="1" dirty="0" smtClean="0"/>
              <a:t>სტეფჰენ   ბეიერი</a:t>
            </a:r>
            <a:r>
              <a:rPr lang="ka-GE" dirty="0" smtClean="0"/>
              <a:t> </a:t>
            </a:r>
          </a:p>
          <a:p>
            <a:pPr algn="ctr">
              <a:buNone/>
            </a:pPr>
            <a:endParaRPr lang="ka-GE" sz="2800" dirty="0" smtClean="0"/>
          </a:p>
          <a:p>
            <a:pPr algn="ctr">
              <a:lnSpc>
                <a:spcPct val="150000"/>
              </a:lnSpc>
              <a:buNone/>
            </a:pPr>
            <a:r>
              <a:rPr lang="ka-GE" sz="2000" dirty="0" smtClean="0"/>
              <a:t>კარდიფის უნივერსიტეტის  სამედიცინო სკოლასთან არსებული</a:t>
            </a:r>
          </a:p>
          <a:p>
            <a:pPr algn="ctr">
              <a:lnSpc>
                <a:spcPct val="150000"/>
              </a:lnSpc>
              <a:buNone/>
            </a:pPr>
            <a:r>
              <a:rPr lang="ka-GE" sz="2000" dirty="0" smtClean="0"/>
              <a:t>უელსის დასწავლის სირთულეების ცენტრის </a:t>
            </a:r>
          </a:p>
          <a:p>
            <a:pPr algn="ctr">
              <a:lnSpc>
                <a:spcPct val="150000"/>
              </a:lnSpc>
              <a:buNone/>
            </a:pPr>
            <a:r>
              <a:rPr lang="ka-GE" sz="2000" dirty="0" smtClean="0">
                <a:latin typeface="Arial" charset="0"/>
              </a:rPr>
              <a:t>დირექტორის მოადგილე </a:t>
            </a:r>
            <a:endParaRPr lang="en-GB" sz="2000" dirty="0" smtClean="0">
              <a:latin typeface="Arial" charset="0"/>
            </a:endParaRPr>
          </a:p>
          <a:p>
            <a:pPr algn="ctr">
              <a:lnSpc>
                <a:spcPct val="150000"/>
              </a:lnSpc>
              <a:buNone/>
            </a:pPr>
            <a:r>
              <a:rPr lang="ka-GE" sz="2000" dirty="0" smtClean="0"/>
              <a:t>   </a:t>
            </a:r>
            <a:r>
              <a:rPr lang="ka-GE" sz="2000" dirty="0" smtClean="0">
                <a:latin typeface="Arial" charset="0"/>
              </a:rPr>
              <a:t>უელსი, დიდი ბრიტანეთი</a:t>
            </a:r>
            <a:endParaRPr lang="en-GB" sz="2000" dirty="0" smtClean="0">
              <a:latin typeface="Arial" charset="0"/>
            </a:endParaRPr>
          </a:p>
          <a:p>
            <a:pPr algn="ctr" eaLnBrk="1" hangingPunct="1">
              <a:buNone/>
            </a:pPr>
            <a:endParaRPr lang="en-GB" sz="2000" dirty="0">
              <a:latin typeface="Arial" charset="0"/>
            </a:endParaRPr>
          </a:p>
          <a:p>
            <a:pPr algn="ctr" eaLnBrk="1" hangingPunct="1">
              <a:buNone/>
            </a:pPr>
            <a:r>
              <a:rPr lang="en-US" sz="1800" dirty="0" smtClean="0">
                <a:latin typeface="Arial" charset="0"/>
                <a:hlinkClick r:id="rId3"/>
              </a:rPr>
              <a:t>beyer@cardiff.ac.uk</a:t>
            </a:r>
            <a:endParaRPr lang="en-US" sz="1800" dirty="0" smtClean="0">
              <a:latin typeface="Arial" charset="0"/>
            </a:endParaRPr>
          </a:p>
          <a:p>
            <a:pPr algn="ctr" eaLnBrk="1" hangingPunct="1">
              <a:buNone/>
            </a:pPr>
            <a:endParaRPr lang="en-GB" sz="2400" dirty="0" smtClean="0">
              <a:latin typeface="Arial" charset="0"/>
            </a:endParaRPr>
          </a:p>
          <a:p>
            <a:pPr marL="0" indent="0" algn="ctr" eaLnBrk="1" hangingPunct="1">
              <a:lnSpc>
                <a:spcPct val="90000"/>
              </a:lnSpc>
              <a:buNone/>
            </a:pPr>
            <a:endParaRPr lang="en-US" sz="2800" dirty="0" smtClean="0">
              <a:latin typeface="Arial" charset="0"/>
            </a:endParaRPr>
          </a:p>
          <a:p>
            <a:pPr marL="0" indent="0" algn="ctr" eaLnBrk="1" hangingPunct="1">
              <a:lnSpc>
                <a:spcPct val="90000"/>
              </a:lnSpc>
              <a:buNone/>
            </a:pPr>
            <a:endParaRPr lang="en-US" sz="2800" dirty="0">
              <a:latin typeface="Arial" charset="0"/>
            </a:endParaRPr>
          </a:p>
          <a:p>
            <a:pPr marL="0" indent="0" algn="ctr" eaLnBrk="1" hangingPunct="1">
              <a:lnSpc>
                <a:spcPct val="90000"/>
              </a:lnSpc>
              <a:buNone/>
            </a:pPr>
            <a:endParaRPr lang="en-US" sz="2800" dirty="0">
              <a:latin typeface="Arial" charset="0"/>
            </a:endParaRPr>
          </a:p>
        </p:txBody>
      </p:sp>
    </p:spTree>
    <p:extLst>
      <p:ext uri="{BB962C8B-B14F-4D97-AF65-F5344CB8AC3E}">
        <p14:creationId xmlns:p14="http://schemas.microsoft.com/office/powerpoint/2010/main" val="224964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479810" cy="1357322"/>
          </a:xfrm>
        </p:spPr>
        <p:txBody>
          <a:bodyPr>
            <a:normAutofit/>
          </a:bodyPr>
          <a:lstStyle/>
          <a:p>
            <a:r>
              <a:rPr lang="ka-GE" sz="2400" b="1" dirty="0" smtClean="0"/>
              <a:t>მადლობა .. </a:t>
            </a:r>
            <a:endParaRPr lang="en-US" sz="2400" b="1" dirty="0"/>
          </a:p>
        </p:txBody>
      </p:sp>
      <p:sp>
        <p:nvSpPr>
          <p:cNvPr id="3" name="Content Placeholder 2"/>
          <p:cNvSpPr>
            <a:spLocks noGrp="1"/>
          </p:cNvSpPr>
          <p:nvPr>
            <p:ph idx="1"/>
          </p:nvPr>
        </p:nvSpPr>
        <p:spPr/>
        <p:txBody>
          <a:bodyPr>
            <a:normAutofit/>
          </a:bodyPr>
          <a:lstStyle/>
          <a:p>
            <a:pPr>
              <a:lnSpc>
                <a:spcPct val="200000"/>
              </a:lnSpc>
            </a:pPr>
            <a:endParaRPr lang="ka-GE" sz="2000" dirty="0" smtClean="0"/>
          </a:p>
          <a:p>
            <a:pPr>
              <a:lnSpc>
                <a:spcPct val="150000"/>
              </a:lnSpc>
            </a:pPr>
            <a:r>
              <a:rPr lang="ka-GE" sz="2000" dirty="0" smtClean="0"/>
              <a:t>მსურს მადლობა გადავუხადო კენტის, ასევე ჩრდილო ლენარკშირის  მხარდაჭერით დასაქმების სამსახურებს,   უელსის დასწავლის სირთულეებისა  ცენტრსა და შეზღუდული შესაძლებლობის მქონე პირთა დამსაქმებელთა ფორუმს (</a:t>
            </a:r>
            <a:r>
              <a:rPr lang="en-GB" sz="2000" dirty="0" err="1" smtClean="0"/>
              <a:t>DoH</a:t>
            </a:r>
            <a:r>
              <a:rPr lang="ka-GE" sz="2000" dirty="0" smtClean="0"/>
              <a:t>) მოწოდებული ფოტოებისათვის. </a:t>
            </a:r>
          </a:p>
          <a:p>
            <a:pPr>
              <a:lnSpc>
                <a:spcPct val="150000"/>
              </a:lnSpc>
            </a:pPr>
            <a:endParaRPr lang="ka-GE" sz="2000" dirty="0" smtClean="0"/>
          </a:p>
          <a:p>
            <a:pPr>
              <a:lnSpc>
                <a:spcPct val="200000"/>
              </a:lnSpc>
            </a:pPr>
            <a:endParaRPr lang="en-US" sz="2000" dirty="0"/>
          </a:p>
        </p:txBody>
      </p:sp>
    </p:spTree>
    <p:extLst>
      <p:ext uri="{BB962C8B-B14F-4D97-AF65-F5344CB8AC3E}">
        <p14:creationId xmlns:p14="http://schemas.microsoft.com/office/powerpoint/2010/main" val="66023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3400" cy="1143000"/>
          </a:xfrm>
        </p:spPr>
        <p:txBody>
          <a:bodyPr/>
          <a:lstStyle/>
          <a:p>
            <a:r>
              <a:rPr lang="ka-GE" b="1" dirty="0" smtClean="0"/>
              <a:t>ლიტერატურა</a:t>
            </a:r>
            <a:endParaRPr lang="en-US" dirty="0"/>
          </a:p>
        </p:txBody>
      </p:sp>
      <p:sp>
        <p:nvSpPr>
          <p:cNvPr id="3" name="Content Placeholder 2"/>
          <p:cNvSpPr>
            <a:spLocks noGrp="1"/>
          </p:cNvSpPr>
          <p:nvPr>
            <p:ph idx="1"/>
          </p:nvPr>
        </p:nvSpPr>
        <p:spPr>
          <a:xfrm>
            <a:off x="395536" y="1268760"/>
            <a:ext cx="8229600" cy="4876800"/>
          </a:xfrm>
        </p:spPr>
        <p:txBody>
          <a:bodyPr>
            <a:noAutofit/>
          </a:bodyPr>
          <a:lstStyle/>
          <a:p>
            <a:pPr lvl="0"/>
            <a:r>
              <a:rPr lang="en-GB" sz="1200" dirty="0"/>
              <a:t>Banks, P., </a:t>
            </a:r>
            <a:r>
              <a:rPr lang="en-US" sz="1200" u="sng" dirty="0">
                <a:hlinkClick r:id="rId2"/>
              </a:rPr>
              <a:t>Jahoda, A.</a:t>
            </a:r>
            <a:r>
              <a:rPr lang="en-GB" sz="1200" dirty="0"/>
              <a:t>, </a:t>
            </a:r>
            <a:r>
              <a:rPr lang="en-GB" sz="1200" dirty="0" err="1"/>
              <a:t>Dagnan</a:t>
            </a:r>
            <a:r>
              <a:rPr lang="en-GB" sz="1200" dirty="0"/>
              <a:t>, D., </a:t>
            </a:r>
            <a:r>
              <a:rPr lang="en-US" sz="1200" u="sng" dirty="0">
                <a:hlinkClick r:id="rId3"/>
              </a:rPr>
              <a:t>Kemp, J.</a:t>
            </a:r>
            <a:r>
              <a:rPr lang="en-GB" sz="1200" dirty="0"/>
              <a:t>, and Williams, V. (2010) </a:t>
            </a:r>
            <a:r>
              <a:rPr lang="en-GB" sz="1200" i="1" dirty="0"/>
              <a:t>Supported employment for people with intellectual disability: the effects of job breakdown on psychological well-being.</a:t>
            </a:r>
            <a:r>
              <a:rPr lang="en-GB" sz="1200" dirty="0"/>
              <a:t> </a:t>
            </a:r>
            <a:r>
              <a:rPr lang="en-US" sz="1200" u="sng" dirty="0">
                <a:hlinkClick r:id="rId4"/>
              </a:rPr>
              <a:t>Journal of Applied Research in Intellectual Disabilities</a:t>
            </a:r>
            <a:r>
              <a:rPr lang="en-GB" sz="1200" dirty="0"/>
              <a:t>, 23 (4). pp. 344-354. ISSN 1360-2322 (</a:t>
            </a:r>
            <a:r>
              <a:rPr lang="en-GB" sz="1200" dirty="0" err="1"/>
              <a:t>doi</a:t>
            </a:r>
            <a:r>
              <a:rPr lang="en-GB" sz="1200" dirty="0"/>
              <a:t>:</a:t>
            </a:r>
            <a:r>
              <a:rPr lang="en-US" sz="1200" u="sng" dirty="0">
                <a:hlinkClick r:id="rId5"/>
              </a:rPr>
              <a:t>10.1111/j.1468-3148.2009.00541.x</a:t>
            </a:r>
            <a:r>
              <a:rPr lang="en-GB" sz="1200" dirty="0"/>
              <a:t>) </a:t>
            </a:r>
          </a:p>
          <a:p>
            <a:pPr lvl="0"/>
            <a:r>
              <a:rPr lang="en-US" sz="1200" dirty="0"/>
              <a:t>Beyer (2012)</a:t>
            </a:r>
            <a:endParaRPr lang="en-GB" sz="1200" dirty="0"/>
          </a:p>
          <a:p>
            <a:pPr lvl="0"/>
            <a:r>
              <a:rPr lang="en-US" sz="1200" dirty="0"/>
              <a:t>Bond, G.R., Drake, R.E., and Becker, D.R.  (2008) An update on randomized controlled trials of evidence-based supported employment. </a:t>
            </a:r>
            <a:r>
              <a:rPr lang="en-US" sz="1200" i="1" dirty="0"/>
              <a:t>Psychiatric Rehabilitation Journal</a:t>
            </a:r>
            <a:r>
              <a:rPr lang="en-US" sz="1200" dirty="0"/>
              <a:t>, 31</a:t>
            </a:r>
            <a:r>
              <a:rPr lang="en-US" sz="1200" u="sng" dirty="0"/>
              <a:t>,</a:t>
            </a:r>
            <a:r>
              <a:rPr lang="en-US" sz="1200" dirty="0"/>
              <a:t> 280-289, 2008.</a:t>
            </a:r>
            <a:endParaRPr lang="en-GB" sz="1200" dirty="0"/>
          </a:p>
          <a:p>
            <a:pPr lvl="0"/>
            <a:r>
              <a:rPr lang="en-US" sz="1200" dirty="0"/>
              <a:t>Burns T, Catty J, Becker T, Drake R, </a:t>
            </a:r>
            <a:r>
              <a:rPr lang="en-US" sz="1200" dirty="0" err="1"/>
              <a:t>Fioritti</a:t>
            </a:r>
            <a:r>
              <a:rPr lang="en-US" sz="1200" dirty="0"/>
              <a:t> A, Knapp M, </a:t>
            </a:r>
            <a:r>
              <a:rPr lang="en-US" sz="1200" dirty="0" err="1"/>
              <a:t>Lauber</a:t>
            </a:r>
            <a:r>
              <a:rPr lang="en-US" sz="1200" dirty="0"/>
              <a:t> C, </a:t>
            </a:r>
            <a:r>
              <a:rPr lang="en-US" sz="1200" dirty="0" err="1"/>
              <a:t>Rössler</a:t>
            </a:r>
            <a:r>
              <a:rPr lang="en-US" sz="1200" dirty="0"/>
              <a:t> W, </a:t>
            </a:r>
            <a:r>
              <a:rPr lang="en-US" sz="1200" dirty="0" err="1"/>
              <a:t>Tomov</a:t>
            </a:r>
            <a:r>
              <a:rPr lang="en-US" sz="1200" dirty="0"/>
              <a:t> T, van </a:t>
            </a:r>
            <a:r>
              <a:rPr lang="en-US" sz="1200" dirty="0" err="1"/>
              <a:t>Busschbach</a:t>
            </a:r>
            <a:r>
              <a:rPr lang="en-US" sz="1200" dirty="0"/>
              <a:t> J, White S, </a:t>
            </a:r>
            <a:r>
              <a:rPr lang="en-US" sz="1200" dirty="0" err="1"/>
              <a:t>Wiersma</a:t>
            </a:r>
            <a:r>
              <a:rPr lang="en-US" sz="1200" dirty="0"/>
              <a:t> D, (The EQOLISE group) (2007) </a:t>
            </a:r>
            <a:r>
              <a:rPr lang="en-US" sz="1200" u="sng" dirty="0">
                <a:hlinkClick r:id="rId6"/>
              </a:rPr>
              <a:t>The effectiveness of supported employment for people with severe mental illness: a randomised controlled trial</a:t>
            </a:r>
            <a:r>
              <a:rPr lang="en-US" sz="1200" dirty="0"/>
              <a:t> </a:t>
            </a:r>
            <a:r>
              <a:rPr lang="en-US" sz="1200" i="1" dirty="0"/>
              <a:t>The Lancet</a:t>
            </a:r>
            <a:r>
              <a:rPr lang="en-US" sz="1200" dirty="0"/>
              <a:t>, 370, 9593 1146-1152.</a:t>
            </a:r>
            <a:endParaRPr lang="en-GB" sz="1200" dirty="0"/>
          </a:p>
          <a:p>
            <a:pPr lvl="0"/>
            <a:r>
              <a:rPr lang="en-US" sz="1200" dirty="0"/>
              <a:t>Butterworth, J., &amp; Pitt-</a:t>
            </a:r>
            <a:r>
              <a:rPr lang="en-US" sz="1200" dirty="0" err="1"/>
              <a:t>Catsouphes</a:t>
            </a:r>
            <a:r>
              <a:rPr lang="en-US" sz="1200" dirty="0"/>
              <a:t> (1997). Employees with disabilities: What managers, supervisors, and co-workers have to say</a:t>
            </a:r>
            <a:r>
              <a:rPr lang="en-US" sz="1200" i="1" dirty="0"/>
              <a:t>. Employment in the mainstream</a:t>
            </a:r>
            <a:r>
              <a:rPr lang="en-US" sz="1200" dirty="0"/>
              <a:t>, 22, 5-15.</a:t>
            </a:r>
            <a:endParaRPr lang="en-GB" sz="1200" dirty="0"/>
          </a:p>
          <a:p>
            <a:pPr lvl="0"/>
            <a:r>
              <a:rPr lang="en-US" sz="1200" dirty="0" err="1"/>
              <a:t>Cimera</a:t>
            </a:r>
            <a:r>
              <a:rPr lang="en-US" sz="1200" dirty="0"/>
              <a:t>, RE. (2010) National Cost Efficiency of Supported Employees With Intellectual Disabilities: 2002 to 2007. </a:t>
            </a:r>
            <a:r>
              <a:rPr lang="en-US" sz="1200" i="1" dirty="0"/>
              <a:t>AJIDD</a:t>
            </a:r>
            <a:r>
              <a:rPr lang="en-US" sz="1200" dirty="0"/>
              <a:t>. 115, 1: 19–29.</a:t>
            </a:r>
            <a:endParaRPr lang="en-GB" sz="1200" dirty="0"/>
          </a:p>
          <a:p>
            <a:pPr lvl="0"/>
            <a:r>
              <a:rPr lang="en-US" sz="1200" dirty="0" err="1"/>
              <a:t>Cimera</a:t>
            </a:r>
            <a:r>
              <a:rPr lang="en-US" sz="1200" dirty="0"/>
              <a:t>, RE. (2011) Supported Employment’s </a:t>
            </a:r>
            <a:r>
              <a:rPr lang="en-US" sz="1200" dirty="0" err="1"/>
              <a:t>cost:efficiency</a:t>
            </a:r>
            <a:r>
              <a:rPr lang="en-US" sz="1200" dirty="0"/>
              <a:t> to taxpayers: 2002-2007. </a:t>
            </a:r>
            <a:r>
              <a:rPr lang="en-US" sz="1200" i="1" dirty="0"/>
              <a:t>Research and Practice for Persons with Severe Disabilities</a:t>
            </a:r>
            <a:r>
              <a:rPr lang="en-US" sz="1200" dirty="0"/>
              <a:t>, 6, 34(2). DOI:10.2511/rpsd.34.2.13</a:t>
            </a:r>
            <a:endParaRPr lang="en-GB" sz="1200" dirty="0"/>
          </a:p>
          <a:p>
            <a:pPr lvl="0"/>
            <a:r>
              <a:rPr lang="en-US" sz="1200" dirty="0"/>
              <a:t>Fabian, E., </a:t>
            </a:r>
            <a:r>
              <a:rPr lang="en-US" sz="1200" dirty="0" err="1"/>
              <a:t>Luecking</a:t>
            </a:r>
            <a:r>
              <a:rPr lang="en-US" sz="1200" dirty="0"/>
              <a:t>, R., &amp; </a:t>
            </a:r>
            <a:r>
              <a:rPr lang="en-US" sz="1200" dirty="0" err="1"/>
              <a:t>Tilson</a:t>
            </a:r>
            <a:r>
              <a:rPr lang="en-US" sz="1200" dirty="0"/>
              <a:t>, G. (1995) Employer and rehabilitation personnel  views on hiring persons with disabilities: Implications for job development. </a:t>
            </a:r>
            <a:r>
              <a:rPr lang="en-US" sz="1200" i="1" dirty="0"/>
              <a:t>Journal of Applied Rehabilitation Counseling</a:t>
            </a:r>
            <a:r>
              <a:rPr lang="en-US" sz="1200" dirty="0"/>
              <a:t>, 61, 42-49.</a:t>
            </a:r>
            <a:endParaRPr lang="en-GB" sz="1200" dirty="0"/>
          </a:p>
          <a:p>
            <a:pPr lvl="0"/>
            <a:r>
              <a:rPr lang="en-US" sz="1200" dirty="0"/>
              <a:t>Griffin DK, Rosenberg H, </a:t>
            </a:r>
            <a:r>
              <a:rPr lang="en-US" sz="1200" dirty="0" err="1"/>
              <a:t>Cheyney</a:t>
            </a:r>
            <a:r>
              <a:rPr lang="en-US" sz="1200" dirty="0"/>
              <a:t> W. (1996) A comparison of self-esteem and job satisfaction of adults with mild mental retardation in sheltered workshops and supported employment. </a:t>
            </a:r>
            <a:r>
              <a:rPr lang="en-US" sz="1200" i="1" dirty="0"/>
              <a:t>Education and Training in Mental Retardation and Developmental Disabilities</a:t>
            </a:r>
            <a:r>
              <a:rPr lang="en-US" sz="1200" dirty="0"/>
              <a:t>, 31: 142–150.</a:t>
            </a:r>
            <a:endParaRPr lang="en-GB" sz="1200" dirty="0"/>
          </a:p>
          <a:p>
            <a:pPr lvl="0"/>
            <a:r>
              <a:rPr lang="en-US" sz="1200" dirty="0"/>
              <a:t>Hernandez, B. (2000). Employer attitudes towards disability and their ADA employment rights: A literature review. </a:t>
            </a:r>
            <a:r>
              <a:rPr lang="en-US" sz="1200" i="1" dirty="0"/>
              <a:t>Journal of Rehabilitation</a:t>
            </a:r>
            <a:r>
              <a:rPr lang="en-US" sz="1200" dirty="0"/>
              <a:t>, 16, 83-88</a:t>
            </a:r>
            <a:r>
              <a:rPr lang="en-US" sz="1200" dirty="0" smtClean="0"/>
              <a:t>.</a:t>
            </a:r>
          </a:p>
          <a:p>
            <a:r>
              <a:rPr lang="en-US" sz="1200" dirty="0" err="1"/>
              <a:t>Jahoda</a:t>
            </a:r>
            <a:r>
              <a:rPr lang="en-US" sz="1200" b="1" dirty="0"/>
              <a:t>, </a:t>
            </a:r>
            <a:r>
              <a:rPr lang="en-US" sz="1200" dirty="0"/>
              <a:t>A</a:t>
            </a:r>
            <a:r>
              <a:rPr lang="en-US" sz="1200" b="1" dirty="0"/>
              <a:t>.</a:t>
            </a:r>
            <a:r>
              <a:rPr lang="en-US" sz="1200" dirty="0"/>
              <a:t> , </a:t>
            </a:r>
            <a:r>
              <a:rPr lang="en-US" sz="1200" dirty="0" err="1"/>
              <a:t>Kemp,J</a:t>
            </a:r>
            <a:r>
              <a:rPr lang="en-US" sz="1200" dirty="0"/>
              <a:t>. , Riddell, S.  and Banks, P. (2008) Feelings about work: A review of the socio-emotional impact of supported employment on people with intellectual disabilities.  </a:t>
            </a:r>
            <a:r>
              <a:rPr lang="en-US" sz="1200" i="1" dirty="0"/>
              <a:t>Journal of Applied Research in Intellectual Disabilities</a:t>
            </a:r>
            <a:r>
              <a:rPr lang="en-US" sz="1200" dirty="0"/>
              <a:t>, 21, 1–18</a:t>
            </a:r>
            <a:r>
              <a:rPr lang="en-US" sz="1200" dirty="0" smtClean="0"/>
              <a:t>.</a:t>
            </a:r>
            <a:endParaRPr lang="en-GB" sz="1200" dirty="0"/>
          </a:p>
        </p:txBody>
      </p:sp>
    </p:spTree>
    <p:extLst>
      <p:ext uri="{BB962C8B-B14F-4D97-AF65-F5344CB8AC3E}">
        <p14:creationId xmlns:p14="http://schemas.microsoft.com/office/powerpoint/2010/main" val="113386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1022"/>
          </a:xfrm>
        </p:spPr>
        <p:txBody>
          <a:bodyPr>
            <a:normAutofit/>
          </a:bodyPr>
          <a:lstStyle/>
          <a:p>
            <a:r>
              <a:rPr lang="ka-GE" sz="2400" b="1" dirty="0" smtClean="0"/>
              <a:t>ლიტერატურა</a:t>
            </a:r>
            <a:endParaRPr lang="en-US" sz="2400" b="1" dirty="0"/>
          </a:p>
        </p:txBody>
      </p:sp>
      <p:sp>
        <p:nvSpPr>
          <p:cNvPr id="3" name="Content Placeholder 2"/>
          <p:cNvSpPr>
            <a:spLocks noGrp="1"/>
          </p:cNvSpPr>
          <p:nvPr>
            <p:ph idx="1"/>
          </p:nvPr>
        </p:nvSpPr>
        <p:spPr>
          <a:xfrm>
            <a:off x="395536" y="1214422"/>
            <a:ext cx="8229600" cy="5291178"/>
          </a:xfrm>
        </p:spPr>
        <p:txBody>
          <a:bodyPr>
            <a:normAutofit fontScale="92500" lnSpcReduction="10000"/>
          </a:bodyPr>
          <a:lstStyle/>
          <a:p>
            <a:pPr lvl="0"/>
            <a:r>
              <a:rPr lang="en-US" sz="1400" dirty="0" err="1" smtClean="0"/>
              <a:t>Luecking</a:t>
            </a:r>
            <a:r>
              <a:rPr lang="en-US" sz="1400" dirty="0"/>
              <a:t>, R. &amp; Fabian, E. (2000). Paid internships and employment success for youth in transition</a:t>
            </a:r>
            <a:r>
              <a:rPr lang="en-US" sz="1400" i="1" dirty="0"/>
              <a:t>. Career Development for Exceptional Individuals</a:t>
            </a:r>
            <a:r>
              <a:rPr lang="en-US" sz="1400" dirty="0"/>
              <a:t>, 23, 205-222.</a:t>
            </a:r>
            <a:endParaRPr lang="en-GB" sz="1400" dirty="0"/>
          </a:p>
          <a:p>
            <a:pPr lvl="0"/>
            <a:r>
              <a:rPr lang="en-US" sz="1400" dirty="0"/>
              <a:t>Lewis, D. R., Johnson, D. R., </a:t>
            </a:r>
            <a:r>
              <a:rPr lang="en-US" sz="1400" dirty="0" err="1"/>
              <a:t>Bruininks</a:t>
            </a:r>
            <a:r>
              <a:rPr lang="en-US" sz="1400" dirty="0"/>
              <a:t>, R. H., </a:t>
            </a:r>
            <a:r>
              <a:rPr lang="en-US" sz="1400" dirty="0" err="1"/>
              <a:t>Kallsen</a:t>
            </a:r>
            <a:r>
              <a:rPr lang="en-US" sz="1400" dirty="0"/>
              <a:t>, L. A., </a:t>
            </a:r>
            <a:r>
              <a:rPr lang="en-US" sz="1400" dirty="0" err="1"/>
              <a:t>Guillery</a:t>
            </a:r>
            <a:r>
              <a:rPr lang="en-US" sz="1400" dirty="0"/>
              <a:t>, R. P. “Is Supported Employment Cost-Effective In Minnesota?”. </a:t>
            </a:r>
            <a:r>
              <a:rPr lang="en-US" sz="1400" i="1" dirty="0"/>
              <a:t>Journal of Disability Policy Studies</a:t>
            </a:r>
            <a:r>
              <a:rPr lang="en-US" sz="1400" dirty="0"/>
              <a:t>, 1992, </a:t>
            </a:r>
            <a:r>
              <a:rPr lang="en-US" sz="1400" u="sng" dirty="0"/>
              <a:t>3</a:t>
            </a:r>
            <a:r>
              <a:rPr lang="en-US" sz="1400" dirty="0"/>
              <a:t>, 67-92.</a:t>
            </a:r>
            <a:endParaRPr lang="en-GB" sz="1400" dirty="0"/>
          </a:p>
          <a:p>
            <a:pPr lvl="0"/>
            <a:r>
              <a:rPr lang="en-US" sz="1400" dirty="0"/>
              <a:t>McDonnell, J., </a:t>
            </a:r>
            <a:r>
              <a:rPr lang="en-US" sz="1400" dirty="0" err="1"/>
              <a:t>Nofs</a:t>
            </a:r>
            <a:r>
              <a:rPr lang="en-US" sz="1400" dirty="0"/>
              <a:t>, D. and Hardman, M. (1989) An analysis of the procedural components of supported employment programs associated with employment outcomes. </a:t>
            </a:r>
            <a:r>
              <a:rPr lang="en-US" sz="1400" i="1" dirty="0"/>
              <a:t>Journal of Applied Behavior Analysis, 22, 4, 417-428.</a:t>
            </a:r>
            <a:endParaRPr lang="en-GB" sz="1400" dirty="0"/>
          </a:p>
          <a:p>
            <a:pPr lvl="0"/>
            <a:r>
              <a:rPr lang="en-US" sz="1400" dirty="0"/>
              <a:t>Noble, J., Conley, R., Banerjee, S., and Goodman, S. (1991). Supported Employment in New York State: A Comparison of Benefits and Costs. </a:t>
            </a:r>
            <a:r>
              <a:rPr lang="en-US" sz="1400" i="1" dirty="0"/>
              <a:t>Journal of Disability Policy Studies</a:t>
            </a:r>
            <a:r>
              <a:rPr lang="en-US" sz="1400" dirty="0"/>
              <a:t>, 2, 39-74.</a:t>
            </a:r>
            <a:endParaRPr lang="en-GB" sz="1400" dirty="0"/>
          </a:p>
          <a:p>
            <a:pPr lvl="0"/>
            <a:r>
              <a:rPr lang="en-US" sz="1400" dirty="0"/>
              <a:t>OECD, (2012) </a:t>
            </a:r>
            <a:r>
              <a:rPr lang="en-US" sz="1400" i="1" dirty="0"/>
              <a:t>OECD Employment Outlook 2011</a:t>
            </a:r>
            <a:r>
              <a:rPr lang="en-US" sz="1400" b="1" dirty="0"/>
              <a:t>, </a:t>
            </a:r>
            <a:r>
              <a:rPr lang="en-US" sz="1400" dirty="0"/>
              <a:t>OECD, Paris. </a:t>
            </a:r>
            <a:endParaRPr lang="en-GB" sz="1400" dirty="0"/>
          </a:p>
          <a:p>
            <a:pPr lvl="0"/>
            <a:r>
              <a:rPr lang="en-US" sz="1400" dirty="0"/>
              <a:t>Smith, P., Dalton, J. and </a:t>
            </a:r>
            <a:r>
              <a:rPr lang="en-US" sz="1400" dirty="0" err="1"/>
              <a:t>Doheguy</a:t>
            </a:r>
            <a:r>
              <a:rPr lang="en-US" sz="1400" dirty="0"/>
              <a:t>, R. (2004) Student experiences of work placement in school-based vocational programs. </a:t>
            </a:r>
            <a:r>
              <a:rPr lang="en-US" sz="1400" i="1" dirty="0"/>
              <a:t>Education &amp; Training, </a:t>
            </a:r>
            <a:r>
              <a:rPr lang="en-US" sz="1400" dirty="0"/>
              <a:t>46:5, 262-268.</a:t>
            </a:r>
            <a:endParaRPr lang="en-GB" sz="1400" dirty="0"/>
          </a:p>
          <a:p>
            <a:pPr lvl="0"/>
            <a:r>
              <a:rPr lang="en-US" sz="1400" dirty="0" err="1"/>
              <a:t>Schalock</a:t>
            </a:r>
            <a:r>
              <a:rPr lang="en-US" sz="1400" i="1" dirty="0"/>
              <a:t>, </a:t>
            </a:r>
            <a:r>
              <a:rPr lang="en-US" sz="1400" dirty="0"/>
              <a:t>R. L., </a:t>
            </a:r>
            <a:r>
              <a:rPr lang="en-US" sz="1400" dirty="0" err="1"/>
              <a:t>McGaughey</a:t>
            </a:r>
            <a:r>
              <a:rPr lang="en-US" sz="1400" dirty="0"/>
              <a:t>, J. J.,</a:t>
            </a:r>
            <a:r>
              <a:rPr lang="en-US" sz="1400" i="1" dirty="0"/>
              <a:t> &amp; </a:t>
            </a:r>
            <a:r>
              <a:rPr lang="en-US" sz="1400" dirty="0"/>
              <a:t>Kiernan</a:t>
            </a:r>
            <a:r>
              <a:rPr lang="en-US" sz="1400" i="1" dirty="0"/>
              <a:t>, </a:t>
            </a:r>
            <a:r>
              <a:rPr lang="en-US" sz="1400" dirty="0"/>
              <a:t>W. E.</a:t>
            </a:r>
            <a:r>
              <a:rPr lang="en-US" sz="1400" i="1" dirty="0"/>
              <a:t> (</a:t>
            </a:r>
            <a:r>
              <a:rPr lang="en-US" sz="1400" dirty="0"/>
              <a:t>1989</a:t>
            </a:r>
            <a:r>
              <a:rPr lang="en-US" sz="1400" i="1" dirty="0"/>
              <a:t>). </a:t>
            </a:r>
            <a:r>
              <a:rPr lang="en-US" sz="1400" dirty="0"/>
              <a:t>Placement</a:t>
            </a:r>
            <a:r>
              <a:rPr lang="en-US" sz="1400" i="1" dirty="0"/>
              <a:t> </a:t>
            </a:r>
            <a:r>
              <a:rPr lang="en-US" sz="1400" dirty="0"/>
              <a:t>into </a:t>
            </a:r>
            <a:r>
              <a:rPr lang="en-US" sz="1400" dirty="0" err="1"/>
              <a:t>nonsheltered</a:t>
            </a:r>
            <a:r>
              <a:rPr lang="en-US" sz="1400" dirty="0"/>
              <a:t> employment: Findings from national employment surveys. </a:t>
            </a:r>
            <a:r>
              <a:rPr lang="en-US" sz="1400" i="1" dirty="0"/>
              <a:t>American Journal of Mental Retardation</a:t>
            </a:r>
            <a:r>
              <a:rPr lang="en-US" sz="1400" dirty="0"/>
              <a:t>, 90(6), 669-676.</a:t>
            </a:r>
            <a:endParaRPr lang="en-GB" sz="1400" dirty="0"/>
          </a:p>
          <a:p>
            <a:pPr lvl="0"/>
            <a:r>
              <a:rPr lang="en-US" sz="1400" dirty="0"/>
              <a:t>Shafer MS, </a:t>
            </a:r>
            <a:r>
              <a:rPr lang="en-US" sz="1400" dirty="0" err="1"/>
              <a:t>Wehman</a:t>
            </a:r>
            <a:r>
              <a:rPr lang="en-US" sz="1400" dirty="0"/>
              <a:t> P, </a:t>
            </a:r>
            <a:r>
              <a:rPr lang="en-US" sz="1400" dirty="0" err="1"/>
              <a:t>Kregel</a:t>
            </a:r>
            <a:r>
              <a:rPr lang="en-US" sz="1400" dirty="0"/>
              <a:t> J &amp; West M 1990. National supported employment initiative: a preliminary analysis. </a:t>
            </a:r>
            <a:r>
              <a:rPr lang="en-US" sz="1400" i="1" dirty="0"/>
              <a:t>American Journal on Mental Retardation</a:t>
            </a:r>
            <a:r>
              <a:rPr lang="en-US" sz="1400" dirty="0"/>
              <a:t> 95(3):316–27.</a:t>
            </a:r>
            <a:endParaRPr lang="en-GB" sz="1400" dirty="0"/>
          </a:p>
          <a:p>
            <a:pPr lvl="0"/>
            <a:r>
              <a:rPr lang="en-GB" sz="1400" dirty="0"/>
              <a:t>Smiley E. &amp; Cooper S. (2011) Prevalence and associations of anxiety disorders in adults with intellectual disabilities. </a:t>
            </a:r>
            <a:r>
              <a:rPr lang="en-GB" sz="1400" i="1" dirty="0"/>
              <a:t>Journal of Intellectual Disability Research, 55</a:t>
            </a:r>
            <a:r>
              <a:rPr lang="en-GB" sz="1400" dirty="0"/>
              <a:t>(2), 172-181.</a:t>
            </a:r>
          </a:p>
          <a:p>
            <a:pPr lvl="0"/>
            <a:r>
              <a:rPr lang="en-US" sz="1400" dirty="0" err="1"/>
              <a:t>Tse</a:t>
            </a:r>
            <a:r>
              <a:rPr lang="en-US" sz="1400" dirty="0"/>
              <a:t>†, J. (1994) Employers' expectations and evaluation of the job performance of employees with intellectual disability, Vol. 19, No. 2, P139-147.</a:t>
            </a:r>
            <a:endParaRPr lang="en-GB" sz="1400" dirty="0"/>
          </a:p>
          <a:p>
            <a:pPr lvl="0"/>
            <a:r>
              <a:rPr lang="en-US" sz="1400" dirty="0" err="1" smtClean="0"/>
              <a:t>Wacker</a:t>
            </a:r>
            <a:r>
              <a:rPr lang="en-US" sz="1400" dirty="0"/>
              <a:t>, D. P., Fromm-</a:t>
            </a:r>
            <a:r>
              <a:rPr lang="en-US" sz="1400" dirty="0" err="1"/>
              <a:t>Steege</a:t>
            </a:r>
            <a:r>
              <a:rPr lang="en-US" sz="1400" dirty="0"/>
              <a:t>, L., Berg, W., &amp; Flynn, T. (1989). Supported employment as an intervention package: a preliminary analysis of functional variables. </a:t>
            </a:r>
            <a:r>
              <a:rPr lang="en-US" sz="1400" i="1" dirty="0"/>
              <a:t>Journal of Applied Behavior Analysis, 22, </a:t>
            </a:r>
            <a:r>
              <a:rPr lang="en-US" sz="1400" dirty="0"/>
              <a:t>429-439. </a:t>
            </a:r>
            <a:endParaRPr lang="en-GB" sz="1400" dirty="0"/>
          </a:p>
          <a:p>
            <a:pPr lvl="0"/>
            <a:r>
              <a:rPr lang="en-US" sz="1400" dirty="0"/>
              <a:t>West, M., </a:t>
            </a:r>
            <a:r>
              <a:rPr lang="en-US" sz="1400" dirty="0" err="1"/>
              <a:t>Revell</a:t>
            </a:r>
            <a:r>
              <a:rPr lang="en-US" sz="1400" dirty="0"/>
              <a:t>, W.G. and </a:t>
            </a:r>
            <a:r>
              <a:rPr lang="en-US" sz="1400" dirty="0" err="1"/>
              <a:t>Wehman</a:t>
            </a:r>
            <a:r>
              <a:rPr lang="en-US" sz="1400" dirty="0"/>
              <a:t>, P. (1992) Achievements and challenges I: a five year report on consumer and systems outcomes from the supported employment initiative</a:t>
            </a:r>
            <a:r>
              <a:rPr lang="en-US" sz="1400" i="1" dirty="0"/>
              <a:t>. J </a:t>
            </a:r>
            <a:r>
              <a:rPr lang="en-US" sz="1400" i="1" dirty="0" err="1"/>
              <a:t>Assoc</a:t>
            </a:r>
            <a:r>
              <a:rPr lang="en-US" sz="1400" i="1" dirty="0"/>
              <a:t> Persons </a:t>
            </a:r>
            <a:r>
              <a:rPr lang="en-US" sz="1400" i="1" dirty="0" err="1"/>
              <a:t>Sev</a:t>
            </a:r>
            <a:r>
              <a:rPr lang="en-US" sz="1400" i="1" dirty="0"/>
              <a:t> Handicaps</a:t>
            </a:r>
            <a:r>
              <a:rPr lang="en-US" sz="1400" dirty="0"/>
              <a:t>, 17, (24), 227-235.</a:t>
            </a:r>
            <a:endParaRPr lang="en-GB" sz="1400" dirty="0"/>
          </a:p>
          <a:p>
            <a:endParaRPr lang="en-US" dirty="0"/>
          </a:p>
        </p:txBody>
      </p:sp>
    </p:spTree>
    <p:extLst>
      <p:ext uri="{BB962C8B-B14F-4D97-AF65-F5344CB8AC3E}">
        <p14:creationId xmlns:p14="http://schemas.microsoft.com/office/powerpoint/2010/main" val="1798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5720" y="857232"/>
            <a:ext cx="1785950"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განთავსება</a:t>
            </a:r>
          </a:p>
          <a:p>
            <a:pPr algn="ctr"/>
            <a:endParaRPr lang="ru-RU" sz="1600" dirty="0">
              <a:solidFill>
                <a:schemeClr val="tx1"/>
              </a:solidFill>
            </a:endParaRPr>
          </a:p>
        </p:txBody>
      </p:sp>
      <p:sp>
        <p:nvSpPr>
          <p:cNvPr id="6" name="Rectangle 5"/>
          <p:cNvSpPr/>
          <p:nvPr/>
        </p:nvSpPr>
        <p:spPr>
          <a:xfrm>
            <a:off x="2071670" y="928670"/>
            <a:ext cx="2714644"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პროფილირება</a:t>
            </a:r>
          </a:p>
          <a:p>
            <a:pPr algn="ctr"/>
            <a:r>
              <a:rPr lang="ka-GE" sz="1600" dirty="0" smtClean="0">
                <a:solidFill>
                  <a:schemeClr val="tx1"/>
                </a:solidFill>
              </a:rPr>
              <a:t>სამუშაოს მოძიება</a:t>
            </a:r>
          </a:p>
          <a:p>
            <a:pPr algn="ctr"/>
            <a:r>
              <a:rPr lang="ka-GE" sz="1600" dirty="0" smtClean="0">
                <a:solidFill>
                  <a:schemeClr val="tx1"/>
                </a:solidFill>
              </a:rPr>
              <a:t>სამუშაოს ანალიზი</a:t>
            </a:r>
          </a:p>
          <a:p>
            <a:pPr algn="ctr"/>
            <a:r>
              <a:rPr lang="ka-GE" sz="1600" dirty="0" smtClean="0">
                <a:solidFill>
                  <a:schemeClr val="tx1"/>
                </a:solidFill>
              </a:rPr>
              <a:t>სამუშაოს მისადაგება</a:t>
            </a:r>
          </a:p>
          <a:p>
            <a:pPr algn="ctr"/>
            <a:r>
              <a:rPr lang="ka-GE" sz="1600" dirty="0" smtClean="0">
                <a:solidFill>
                  <a:schemeClr val="tx1"/>
                </a:solidFill>
              </a:rPr>
              <a:t>დასაქმების გეგმა </a:t>
            </a:r>
            <a:endParaRPr lang="ru-RU" sz="1600" dirty="0">
              <a:solidFill>
                <a:schemeClr val="tx1"/>
              </a:solidFill>
            </a:endParaRPr>
          </a:p>
        </p:txBody>
      </p:sp>
      <p:sp>
        <p:nvSpPr>
          <p:cNvPr id="8" name="Rectangle 7"/>
          <p:cNvSpPr/>
          <p:nvPr/>
        </p:nvSpPr>
        <p:spPr>
          <a:xfrm>
            <a:off x="4071934" y="2500306"/>
            <a:ext cx="2714644"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დავალების ანალიზი</a:t>
            </a:r>
          </a:p>
          <a:p>
            <a:pPr algn="ctr"/>
            <a:r>
              <a:rPr lang="ka-GE" sz="1600" dirty="0" smtClean="0">
                <a:solidFill>
                  <a:schemeClr val="tx1"/>
                </a:solidFill>
              </a:rPr>
              <a:t>დავალების სწავლება</a:t>
            </a:r>
          </a:p>
          <a:p>
            <a:pPr algn="ctr"/>
            <a:r>
              <a:rPr lang="ka-GE" sz="1600" dirty="0" smtClean="0">
                <a:solidFill>
                  <a:schemeClr val="tx1"/>
                </a:solidFill>
              </a:rPr>
              <a:t>პრობლემის გადაჭრა</a:t>
            </a:r>
          </a:p>
          <a:p>
            <a:pPr algn="ctr"/>
            <a:r>
              <a:rPr lang="ka-GE" sz="1600" dirty="0" smtClean="0">
                <a:solidFill>
                  <a:schemeClr val="tx1"/>
                </a:solidFill>
              </a:rPr>
              <a:t>ბუნებრივი დახმარება </a:t>
            </a:r>
          </a:p>
          <a:p>
            <a:pPr algn="ctr"/>
            <a:endParaRPr lang="ru-RU" sz="1400" dirty="0">
              <a:solidFill>
                <a:schemeClr val="tx1"/>
              </a:solidFill>
            </a:endParaRPr>
          </a:p>
        </p:txBody>
      </p:sp>
      <p:sp>
        <p:nvSpPr>
          <p:cNvPr id="9" name="Rectangle 8"/>
          <p:cNvSpPr/>
          <p:nvPr/>
        </p:nvSpPr>
        <p:spPr>
          <a:xfrm>
            <a:off x="5786446" y="4286256"/>
            <a:ext cx="2500330"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მონიტორინგი</a:t>
            </a:r>
          </a:p>
          <a:p>
            <a:pPr algn="ctr"/>
            <a:r>
              <a:rPr lang="ka-GE" sz="1600" dirty="0" smtClean="0">
                <a:solidFill>
                  <a:schemeClr val="tx1"/>
                </a:solidFill>
              </a:rPr>
              <a:t>ანგარიშვალდებულება</a:t>
            </a:r>
          </a:p>
          <a:p>
            <a:pPr algn="ctr"/>
            <a:r>
              <a:rPr lang="ka-GE" sz="1600" dirty="0" smtClean="0">
                <a:solidFill>
                  <a:schemeClr val="tx1"/>
                </a:solidFill>
              </a:rPr>
              <a:t>კარიერის განვითარება</a:t>
            </a:r>
            <a:endParaRPr lang="ru-RU" sz="1600" dirty="0">
              <a:solidFill>
                <a:schemeClr val="tx1"/>
              </a:solidFill>
            </a:endParaRPr>
          </a:p>
        </p:txBody>
      </p:sp>
      <p:cxnSp>
        <p:nvCxnSpPr>
          <p:cNvPr id="23" name="Straight Arrow Connector 22"/>
          <p:cNvCxnSpPr/>
          <p:nvPr/>
        </p:nvCxnSpPr>
        <p:spPr>
          <a:xfrm>
            <a:off x="1571604" y="2285992"/>
            <a:ext cx="4357718" cy="428628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214546" y="3357562"/>
            <a:ext cx="1857388"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სწავლება</a:t>
            </a:r>
            <a:endParaRPr lang="ru-RU" sz="1600" dirty="0">
              <a:solidFill>
                <a:schemeClr val="tx1"/>
              </a:solidFill>
            </a:endParaRPr>
          </a:p>
        </p:txBody>
      </p:sp>
      <p:sp>
        <p:nvSpPr>
          <p:cNvPr id="5" name="Oval 4"/>
          <p:cNvSpPr/>
          <p:nvPr/>
        </p:nvSpPr>
        <p:spPr>
          <a:xfrm>
            <a:off x="3786182" y="5000636"/>
            <a:ext cx="2000264" cy="15716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შენარჩუნება</a:t>
            </a:r>
            <a:endParaRPr lang="ru-RU" sz="16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gn="ctr"/>
            <a:r>
              <a:rPr lang="ka-GE" sz="2400" b="1" dirty="0" smtClean="0">
                <a:latin typeface="Arial" charset="0"/>
              </a:rPr>
              <a:t>დასაქმების კონსულტანტის როლი</a:t>
            </a:r>
            <a:endParaRPr lang="en-GB" sz="2400" b="1" dirty="0">
              <a:latin typeface="Arial" charset="0"/>
            </a:endParaRPr>
          </a:p>
        </p:txBody>
      </p:sp>
      <p:sp>
        <p:nvSpPr>
          <p:cNvPr id="2" name="Content Placeholder 1"/>
          <p:cNvSpPr>
            <a:spLocks noGrp="1"/>
          </p:cNvSpPr>
          <p:nvPr>
            <p:ph idx="1"/>
          </p:nvPr>
        </p:nvSpPr>
        <p:spPr/>
        <p:txBody>
          <a:bodyPr>
            <a:normAutofit/>
          </a:bodyPr>
          <a:lstStyle/>
          <a:p>
            <a:pPr>
              <a:lnSpc>
                <a:spcPct val="150000"/>
              </a:lnSpc>
            </a:pPr>
            <a:r>
              <a:rPr lang="ka-GE" sz="1800" dirty="0" smtClean="0"/>
              <a:t>პროფესიული ცოდნა </a:t>
            </a:r>
            <a:endParaRPr lang="en-US" sz="1800" dirty="0" smtClean="0"/>
          </a:p>
          <a:p>
            <a:pPr>
              <a:lnSpc>
                <a:spcPct val="150000"/>
              </a:lnSpc>
            </a:pPr>
            <a:r>
              <a:rPr lang="ka-GE" sz="1800" dirty="0" smtClean="0"/>
              <a:t>პროფილირება </a:t>
            </a:r>
            <a:endParaRPr lang="en-US" sz="1800" dirty="0" smtClean="0"/>
          </a:p>
          <a:p>
            <a:pPr>
              <a:lnSpc>
                <a:spcPct val="150000"/>
              </a:lnSpc>
            </a:pPr>
            <a:r>
              <a:rPr lang="ka-GE" sz="1800" dirty="0" smtClean="0"/>
              <a:t>სამუშაოს მოძიება და მარკეტინგი</a:t>
            </a:r>
            <a:endParaRPr lang="en-US" sz="1800" dirty="0" smtClean="0"/>
          </a:p>
          <a:p>
            <a:pPr>
              <a:lnSpc>
                <a:spcPct val="150000"/>
              </a:lnSpc>
            </a:pPr>
            <a:r>
              <a:rPr lang="ka-GE" sz="1800" dirty="0" smtClean="0"/>
              <a:t>სწავლება და დახმარება სამუშაო ადგილზე და მის გარეთ</a:t>
            </a:r>
            <a:endParaRPr lang="en-US" sz="1800" dirty="0" smtClean="0"/>
          </a:p>
          <a:p>
            <a:pPr>
              <a:lnSpc>
                <a:spcPct val="150000"/>
              </a:lnSpc>
            </a:pPr>
            <a:r>
              <a:rPr lang="ka-GE" sz="1800" dirty="0" smtClean="0"/>
              <a:t>მიმდინარე დახმარება </a:t>
            </a:r>
            <a:endParaRPr lang="en-US" sz="1800" dirty="0" smtClean="0"/>
          </a:p>
          <a:p>
            <a:pPr>
              <a:lnSpc>
                <a:spcPct val="150000"/>
              </a:lnSpc>
            </a:pPr>
            <a:r>
              <a:rPr lang="ka-GE" sz="1800" dirty="0" smtClean="0"/>
              <a:t>სოციალური შეღავათების მართვა</a:t>
            </a:r>
            <a:endParaRPr lang="en-US" sz="1800" dirty="0" smtClean="0"/>
          </a:p>
          <a:p>
            <a:pPr>
              <a:lnSpc>
                <a:spcPct val="150000"/>
              </a:lnSpc>
            </a:pPr>
            <a:r>
              <a:rPr lang="ka-GE" sz="1800" dirty="0" smtClean="0"/>
              <a:t>ორგანიზაციული ცნობიერება </a:t>
            </a:r>
            <a:endParaRPr lang="en-US" sz="1800" dirty="0"/>
          </a:p>
        </p:txBody>
      </p:sp>
    </p:spTree>
    <p:extLst>
      <p:ext uri="{BB962C8B-B14F-4D97-AF65-F5344CB8AC3E}">
        <p14:creationId xmlns:p14="http://schemas.microsoft.com/office/powerpoint/2010/main" val="324696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7158" y="533400"/>
            <a:ext cx="8329642" cy="990600"/>
          </a:xfrm>
        </p:spPr>
        <p:txBody>
          <a:bodyPr>
            <a:normAutofit/>
          </a:bodyPr>
          <a:lstStyle/>
          <a:p>
            <a:pPr eaLnBrk="1" hangingPunct="1"/>
            <a:r>
              <a:rPr lang="ka-GE" sz="2400" b="1" dirty="0" smtClean="0">
                <a:latin typeface="Arial" charset="0"/>
                <a:cs typeface="Arial" charset="0"/>
              </a:rPr>
              <a:t> მხარდაჭერით დასაქმების შედეგები აშშ-ში</a:t>
            </a:r>
            <a:endParaRPr lang="en-US" sz="2400" b="1" dirty="0">
              <a:latin typeface="Arial" charset="0"/>
              <a:cs typeface="Arial" charset="0"/>
            </a:endParaRPr>
          </a:p>
        </p:txBody>
      </p:sp>
      <p:sp>
        <p:nvSpPr>
          <p:cNvPr id="13315" name="Rectangle 3"/>
          <p:cNvSpPr>
            <a:spLocks noGrp="1" noChangeArrowheads="1"/>
          </p:cNvSpPr>
          <p:nvPr>
            <p:ph type="body" idx="1"/>
          </p:nvPr>
        </p:nvSpPr>
        <p:spPr/>
        <p:txBody>
          <a:bodyPr>
            <a:normAutofit/>
          </a:bodyPr>
          <a:lstStyle/>
          <a:p>
            <a:pPr>
              <a:lnSpc>
                <a:spcPct val="150000"/>
              </a:lnSpc>
            </a:pPr>
            <a:r>
              <a:rPr lang="ka-GE" sz="1800" dirty="0" smtClean="0">
                <a:latin typeface="Arial" charset="0"/>
                <a:cs typeface="ＭＳ Ｐゴシック" charset="0"/>
              </a:rPr>
              <a:t>მხარდაჭერით დასაქმების მოდელში სათობრივი ანაზღაურება  გაორმაგებულია ინსტიტუციური დასაქმების მოდელთან შედარებით</a:t>
            </a:r>
          </a:p>
          <a:p>
            <a:pPr>
              <a:lnSpc>
                <a:spcPct val="150000"/>
              </a:lnSpc>
              <a:buNone/>
            </a:pPr>
            <a:endParaRPr lang="ka-GE" sz="1800" dirty="0" smtClean="0">
              <a:latin typeface="Arial" charset="0"/>
              <a:cs typeface="ＭＳ Ｐゴシック" charset="0"/>
            </a:endParaRPr>
          </a:p>
          <a:p>
            <a:pPr>
              <a:lnSpc>
                <a:spcPct val="150000"/>
              </a:lnSpc>
            </a:pPr>
            <a:r>
              <a:rPr lang="ka-GE" sz="1800" dirty="0" smtClean="0">
                <a:latin typeface="Arial" charset="0"/>
              </a:rPr>
              <a:t> საშუალოდ,  სრული სამუშაო დროთ  დასაქმება უფრო მაღალია მხარდაჭერით დასაქმებისას 1 629 პროფესიულ სამსახურში.   </a:t>
            </a:r>
          </a:p>
          <a:p>
            <a:pPr eaLnBrk="1" hangingPunct="1">
              <a:lnSpc>
                <a:spcPct val="200000"/>
              </a:lnSpc>
              <a:buNone/>
            </a:pPr>
            <a:r>
              <a:rPr lang="ka-GE" sz="1800" dirty="0" smtClean="0">
                <a:latin typeface="Arial" charset="0"/>
                <a:cs typeface="Arial" charset="0"/>
              </a:rPr>
              <a:t>    </a:t>
            </a:r>
            <a:r>
              <a:rPr lang="en-US" sz="1800" dirty="0" smtClean="0">
                <a:latin typeface="Arial" charset="0"/>
                <a:cs typeface="Arial" charset="0"/>
              </a:rPr>
              <a:t>(</a:t>
            </a:r>
            <a:r>
              <a:rPr lang="en-US" sz="1600" i="1" dirty="0" err="1" smtClean="0">
                <a:latin typeface="Arial" charset="0"/>
                <a:cs typeface="Arial" charset="0"/>
              </a:rPr>
              <a:t>Schalock</a:t>
            </a:r>
            <a:r>
              <a:rPr lang="en-US" sz="1600" i="1" dirty="0" smtClean="0">
                <a:latin typeface="Arial" charset="0"/>
                <a:cs typeface="Arial" charset="0"/>
              </a:rPr>
              <a:t>, </a:t>
            </a:r>
            <a:r>
              <a:rPr lang="en-US" sz="1600" i="1" dirty="0" err="1" smtClean="0">
                <a:latin typeface="Arial" charset="0"/>
                <a:cs typeface="Arial" charset="0"/>
              </a:rPr>
              <a:t>Mcgaughey</a:t>
            </a:r>
            <a:r>
              <a:rPr lang="en-US" sz="1600" i="1" dirty="0" smtClean="0">
                <a:latin typeface="Arial" charset="0"/>
                <a:cs typeface="Arial" charset="0"/>
              </a:rPr>
              <a:t> and Kiernan, 1989; Lewis et al. 1992; Noble et al., 1991)</a:t>
            </a:r>
            <a:endParaRPr lang="en-US" sz="1600" i="1" dirty="0">
              <a:latin typeface="Arial" charset="0"/>
              <a:cs typeface="Arial" charset="0"/>
            </a:endParaRPr>
          </a:p>
        </p:txBody>
      </p:sp>
      <p:pic>
        <p:nvPicPr>
          <p:cNvPr id="13316" name="Picture 3" descr="Vip updateHTML 3_img_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98" y="4786322"/>
            <a:ext cx="2547216" cy="162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848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ka-GE" sz="2400" b="1" dirty="0" smtClean="0">
                <a:latin typeface="Arial" charset="0"/>
                <a:cs typeface="Arial" charset="0"/>
              </a:rPr>
              <a:t>მხარდაჭერით დასაქმების შედეგები აშშ-ში</a:t>
            </a:r>
            <a:endParaRPr lang="en-US" sz="2400" b="1" dirty="0">
              <a:latin typeface="Arial" charset="0"/>
              <a:cs typeface="Arial" charset="0"/>
            </a:endParaRPr>
          </a:p>
        </p:txBody>
      </p:sp>
      <p:sp>
        <p:nvSpPr>
          <p:cNvPr id="12291" name="Rectangle 3"/>
          <p:cNvSpPr>
            <a:spLocks noGrp="1" noChangeArrowheads="1"/>
          </p:cNvSpPr>
          <p:nvPr>
            <p:ph type="body" idx="1"/>
          </p:nvPr>
        </p:nvSpPr>
        <p:spPr>
          <a:xfrm>
            <a:off x="467544" y="1785927"/>
            <a:ext cx="8229600" cy="4500594"/>
          </a:xfrm>
        </p:spPr>
        <p:txBody>
          <a:bodyPr>
            <a:normAutofit/>
          </a:bodyPr>
          <a:lstStyle/>
          <a:p>
            <a:pPr>
              <a:lnSpc>
                <a:spcPct val="150000"/>
              </a:lnSpc>
            </a:pPr>
            <a:r>
              <a:rPr lang="ka-GE" sz="1800" dirty="0" smtClean="0">
                <a:latin typeface="Arial" charset="0"/>
              </a:rPr>
              <a:t>ხელფასთან მიმართებაში, ინდივიდუალური დასაქმების მოდელს,  ინსტიტუციური და ჯგუფური  დასაქმების მოდელებთან შედარებით უპირატესობა ენიჭება  </a:t>
            </a:r>
            <a:r>
              <a:rPr lang="en-US" sz="1800" dirty="0" smtClean="0">
                <a:latin typeface="Arial" charset="0"/>
              </a:rPr>
              <a:t>27 </a:t>
            </a:r>
            <a:r>
              <a:rPr lang="ka-GE" sz="1800" dirty="0" smtClean="0">
                <a:latin typeface="Arial" charset="0"/>
              </a:rPr>
              <a:t>შტატში </a:t>
            </a:r>
            <a:r>
              <a:rPr lang="en-US" sz="1800" dirty="0" smtClean="0">
                <a:latin typeface="Arial" charset="0"/>
              </a:rPr>
              <a:t>- </a:t>
            </a:r>
            <a:r>
              <a:rPr lang="en-US" sz="1800" dirty="0">
                <a:latin typeface="Arial" charset="0"/>
              </a:rPr>
              <a:t>1,400 </a:t>
            </a:r>
            <a:r>
              <a:rPr lang="ka-GE" sz="1800" dirty="0" smtClean="0">
                <a:latin typeface="Arial" charset="0"/>
              </a:rPr>
              <a:t>მხარდაჭერით დასაქმების პროგრამა</a:t>
            </a:r>
            <a:r>
              <a:rPr lang="en-US" sz="1800" dirty="0" smtClean="0">
                <a:latin typeface="Arial" charset="0"/>
              </a:rPr>
              <a:t> </a:t>
            </a:r>
            <a:r>
              <a:rPr lang="en-US" sz="1800" dirty="0" smtClean="0">
                <a:latin typeface="Arial" charset="0"/>
                <a:cs typeface="Arial" charset="0"/>
              </a:rPr>
              <a:t>(</a:t>
            </a:r>
            <a:r>
              <a:rPr lang="en-US" sz="1800" dirty="0">
                <a:latin typeface="Arial" charset="0"/>
                <a:cs typeface="Arial" charset="0"/>
              </a:rPr>
              <a:t>Shafer </a:t>
            </a:r>
            <a:r>
              <a:rPr lang="en-US" sz="1800" i="1" dirty="0">
                <a:latin typeface="Arial" charset="0"/>
                <a:cs typeface="Arial" charset="0"/>
              </a:rPr>
              <a:t>et al</a:t>
            </a:r>
            <a:r>
              <a:rPr lang="en-US" sz="1800" dirty="0">
                <a:latin typeface="Arial" charset="0"/>
                <a:cs typeface="Arial" charset="0"/>
              </a:rPr>
              <a:t>., 1990) </a:t>
            </a:r>
            <a:endParaRPr lang="ka-GE" sz="1800" dirty="0" smtClean="0">
              <a:latin typeface="Arial" charset="0"/>
              <a:cs typeface="Arial" charset="0"/>
            </a:endParaRPr>
          </a:p>
          <a:p>
            <a:pPr eaLnBrk="1" hangingPunct="1">
              <a:lnSpc>
                <a:spcPct val="150000"/>
              </a:lnSpc>
            </a:pPr>
            <a:endParaRPr lang="en-US" sz="1800" dirty="0" smtClean="0">
              <a:latin typeface="Arial" charset="0"/>
            </a:endParaRPr>
          </a:p>
          <a:p>
            <a:pPr eaLnBrk="1" hangingPunct="1">
              <a:lnSpc>
                <a:spcPct val="150000"/>
              </a:lnSpc>
            </a:pPr>
            <a:r>
              <a:rPr lang="ka-GE" sz="1800" dirty="0" smtClean="0">
                <a:latin typeface="Arial" charset="0"/>
              </a:rPr>
              <a:t>ინდივიდუალური დასაქმების მოდელი დომინირებს </a:t>
            </a:r>
            <a:r>
              <a:rPr lang="en-US" sz="1800" dirty="0" smtClean="0">
                <a:latin typeface="Arial" charset="0"/>
              </a:rPr>
              <a:t>42 </a:t>
            </a:r>
            <a:r>
              <a:rPr lang="ka-GE" sz="1800" dirty="0" smtClean="0">
                <a:latin typeface="Arial" charset="0"/>
              </a:rPr>
              <a:t>შტატში </a:t>
            </a:r>
            <a:r>
              <a:rPr lang="en-US" sz="1800" dirty="0" smtClean="0">
                <a:latin typeface="Arial" charset="0"/>
              </a:rPr>
              <a:t>- </a:t>
            </a:r>
            <a:r>
              <a:rPr lang="en-US" sz="1800" dirty="0">
                <a:latin typeface="Arial" charset="0"/>
              </a:rPr>
              <a:t>74,960 </a:t>
            </a:r>
            <a:r>
              <a:rPr lang="ka-GE" sz="1800" dirty="0" smtClean="0">
                <a:latin typeface="Arial" charset="0"/>
              </a:rPr>
              <a:t>პირია  დასაქმებული მხარდაჭერით დასაქმების მოდელში</a:t>
            </a:r>
            <a:r>
              <a:rPr lang="en-US" sz="1800" dirty="0" smtClean="0">
                <a:latin typeface="Arial" charset="0"/>
              </a:rPr>
              <a:t>  (</a:t>
            </a:r>
            <a:r>
              <a:rPr lang="en-US" sz="1800" dirty="0" smtClean="0">
                <a:latin typeface="Arial" charset="0"/>
                <a:cs typeface="Arial" charset="0"/>
              </a:rPr>
              <a:t>West </a:t>
            </a:r>
            <a:r>
              <a:rPr lang="en-US" sz="1800" i="1" dirty="0">
                <a:latin typeface="Arial" charset="0"/>
                <a:cs typeface="Arial" charset="0"/>
              </a:rPr>
              <a:t>et al</a:t>
            </a:r>
            <a:r>
              <a:rPr lang="en-US" sz="1800" dirty="0" smtClean="0">
                <a:latin typeface="Arial" charset="0"/>
                <a:cs typeface="Arial" charset="0"/>
              </a:rPr>
              <a:t>., 1992)</a:t>
            </a:r>
          </a:p>
        </p:txBody>
      </p:sp>
      <p:pic>
        <p:nvPicPr>
          <p:cNvPr id="5" name="Picture 4" descr="A man working in a manufacturing fa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74" y="4929198"/>
            <a:ext cx="2670823" cy="1567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357166"/>
            <a:ext cx="8229600" cy="681022"/>
          </a:xfrm>
        </p:spPr>
        <p:txBody>
          <a:bodyPr>
            <a:normAutofit/>
          </a:bodyPr>
          <a:lstStyle/>
          <a:p>
            <a:r>
              <a:rPr lang="ka-GE" sz="2400" b="1" dirty="0" smtClean="0">
                <a:latin typeface="Arial" charset="0"/>
                <a:cs typeface="Arial" charset="0"/>
              </a:rPr>
              <a:t>მხარდაჭერით დასაქმების შედეგები აშშ-ში</a:t>
            </a:r>
            <a:endParaRPr lang="en-US" sz="2400" b="1" dirty="0">
              <a:latin typeface="Arial" charset="0"/>
              <a:cs typeface="Arial" charset="0"/>
            </a:endParaRPr>
          </a:p>
        </p:txBody>
      </p:sp>
      <p:sp>
        <p:nvSpPr>
          <p:cNvPr id="12291" name="Rectangle 3"/>
          <p:cNvSpPr>
            <a:spLocks noGrp="1" noChangeArrowheads="1"/>
          </p:cNvSpPr>
          <p:nvPr>
            <p:ph type="body" idx="1"/>
          </p:nvPr>
        </p:nvSpPr>
        <p:spPr>
          <a:xfrm>
            <a:off x="428596" y="1142984"/>
            <a:ext cx="8429684" cy="5376866"/>
          </a:xfrm>
        </p:spPr>
        <p:txBody>
          <a:bodyPr>
            <a:normAutofit/>
          </a:bodyPr>
          <a:lstStyle/>
          <a:p>
            <a:pPr>
              <a:lnSpc>
                <a:spcPct val="150000"/>
              </a:lnSpc>
            </a:pPr>
            <a:r>
              <a:rPr lang="ka-GE" sz="1800" dirty="0" smtClean="0"/>
              <a:t>მხარდაჭერით დასაქმებაში  ჩართულ პირებს  გაცილებით მაღალი თვითშეფასება აქვთ და გაცილებით მეტად არიან კმაყოფილი სამუშაოთი, ვიდრე  ისინი, ვინც  დასაქმების ინსტიტუციურ მოდელშია ჩართული .  </a:t>
            </a:r>
            <a:r>
              <a:rPr lang="en-US" sz="1800" dirty="0" smtClean="0"/>
              <a:t>(Griffin </a:t>
            </a:r>
            <a:r>
              <a:rPr lang="en-US" sz="1800" i="1" dirty="0" smtClean="0"/>
              <a:t>et al., </a:t>
            </a:r>
            <a:r>
              <a:rPr lang="en-US" sz="1800" dirty="0" smtClean="0"/>
              <a:t>1996)</a:t>
            </a:r>
            <a:r>
              <a:rPr lang="ka-GE" sz="1800" dirty="0" smtClean="0"/>
              <a:t>   </a:t>
            </a:r>
          </a:p>
          <a:p>
            <a:pPr eaLnBrk="1" hangingPunct="1">
              <a:lnSpc>
                <a:spcPct val="150000"/>
              </a:lnSpc>
              <a:buNone/>
            </a:pPr>
            <a:endParaRPr lang="en-US" sz="1800" dirty="0" smtClean="0"/>
          </a:p>
          <a:p>
            <a:pPr>
              <a:lnSpc>
                <a:spcPct val="150000"/>
              </a:lnSpc>
            </a:pPr>
            <a:r>
              <a:rPr lang="ka-GE" sz="1800" dirty="0" smtClean="0"/>
              <a:t>მხარდაჭერით დასაქმების მოდელის სრულად განხორციელებას მივყავართ უკეთესი ხელფასების, დასაქმების მეტი საათებისა </a:t>
            </a:r>
            <a:r>
              <a:rPr lang="en-US" sz="1800" dirty="0" smtClean="0"/>
              <a:t>(McDonnell </a:t>
            </a:r>
            <a:r>
              <a:rPr lang="en-US" sz="1800" i="1" dirty="0"/>
              <a:t>et al</a:t>
            </a:r>
            <a:r>
              <a:rPr lang="en-US" sz="1800" dirty="0" smtClean="0"/>
              <a:t>., 1989) </a:t>
            </a:r>
            <a:r>
              <a:rPr lang="ka-GE" sz="1800" dirty="0" smtClean="0"/>
              <a:t>და მუშა-ხელის გრძელვადიანი  დასაქმებისაკენ </a:t>
            </a:r>
            <a:r>
              <a:rPr lang="en-US" sz="1800" dirty="0" smtClean="0"/>
              <a:t>(</a:t>
            </a:r>
            <a:r>
              <a:rPr lang="en-US" sz="1800" dirty="0" err="1"/>
              <a:t>Wacker</a:t>
            </a:r>
            <a:r>
              <a:rPr lang="en-US" sz="1800" dirty="0"/>
              <a:t> </a:t>
            </a:r>
            <a:r>
              <a:rPr lang="en-US" sz="1800" i="1" dirty="0"/>
              <a:t>et al</a:t>
            </a:r>
            <a:r>
              <a:rPr lang="en-US" sz="1800" dirty="0"/>
              <a:t>., 1989) </a:t>
            </a:r>
          </a:p>
        </p:txBody>
      </p:sp>
      <p:pic>
        <p:nvPicPr>
          <p:cNvPr id="4" name="Picture 3" descr="Vip updateHTML 3_img_11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6643702" y="5072074"/>
            <a:ext cx="2071702" cy="1597286"/>
          </a:xfrm>
          <a:prstGeom prst="rect">
            <a:avLst/>
          </a:prstGeom>
          <a:noFill/>
          <a:ln w="9525">
            <a:noFill/>
            <a:miter lim="800000"/>
            <a:headEnd/>
            <a:tailEnd/>
          </a:ln>
        </p:spPr>
      </p:pic>
    </p:spTree>
    <p:extLst>
      <p:ext uri="{BB962C8B-B14F-4D97-AF65-F5344CB8AC3E}">
        <p14:creationId xmlns:p14="http://schemas.microsoft.com/office/powerpoint/2010/main" val="376316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8643998" cy="823898"/>
          </a:xfrm>
        </p:spPr>
        <p:txBody>
          <a:bodyPr>
            <a:normAutofit/>
          </a:bodyPr>
          <a:lstStyle/>
          <a:p>
            <a:r>
              <a:rPr lang="ka-GE" sz="2400" b="1" dirty="0" smtClean="0">
                <a:solidFill>
                  <a:schemeClr val="tx1"/>
                </a:solidFill>
              </a:rPr>
              <a:t>სწორად  შერჩეულ ი მხარდაჭერით  დასაქმებული  პირები  გაცილებით  დიდი  ხნით  ინარჩუნებენ   სამსახურს.  </a:t>
            </a:r>
            <a:endParaRPr lang="en-US" sz="2400" b="1" dirty="0">
              <a:solidFill>
                <a:schemeClr val="tx1"/>
              </a:solidFill>
            </a:endParaRPr>
          </a:p>
        </p:txBody>
      </p:sp>
      <p:sp>
        <p:nvSpPr>
          <p:cNvPr id="5" name="TextBox 4"/>
          <p:cNvSpPr txBox="1"/>
          <p:nvPr/>
        </p:nvSpPr>
        <p:spPr>
          <a:xfrm>
            <a:off x="1785918" y="6143644"/>
            <a:ext cx="6340197" cy="369332"/>
          </a:xfrm>
          <a:prstGeom prst="rect">
            <a:avLst/>
          </a:prstGeom>
          <a:noFill/>
        </p:spPr>
        <p:txBody>
          <a:bodyPr wrap="none" rtlCol="0">
            <a:spAutoFit/>
          </a:bodyPr>
          <a:lstStyle/>
          <a:p>
            <a:r>
              <a:rPr lang="en-US" sz="1600" dirty="0" smtClean="0">
                <a:latin typeface="+mn-lt"/>
              </a:rPr>
              <a:t>6</a:t>
            </a:r>
            <a:r>
              <a:rPr lang="ka-GE" sz="1600" dirty="0" smtClean="0">
                <a:latin typeface="+mn-lt"/>
              </a:rPr>
              <a:t> სააგენტო</a:t>
            </a:r>
            <a:r>
              <a:rPr lang="en-US" sz="1600" dirty="0" smtClean="0">
                <a:latin typeface="+mn-lt"/>
              </a:rPr>
              <a:t>, 245 </a:t>
            </a:r>
            <a:r>
              <a:rPr lang="ka-GE" sz="1600" dirty="0" smtClean="0">
                <a:latin typeface="+mn-lt"/>
              </a:rPr>
              <a:t>დასაქმებული დიდ ბრიტანეთში</a:t>
            </a:r>
            <a:r>
              <a:rPr lang="en-US" sz="1600" dirty="0" smtClean="0">
                <a:latin typeface="+mn-lt"/>
              </a:rPr>
              <a:t>, </a:t>
            </a:r>
            <a:r>
              <a:rPr lang="ka-GE" sz="1600" dirty="0" smtClean="0">
                <a:latin typeface="+mn-lt"/>
              </a:rPr>
              <a:t>  ბეიერი </a:t>
            </a:r>
            <a:r>
              <a:rPr lang="en-US" sz="1600" dirty="0" smtClean="0">
                <a:latin typeface="+mn-lt"/>
              </a:rPr>
              <a:t>(2012</a:t>
            </a:r>
            <a:r>
              <a:rPr lang="en-US" sz="1800" dirty="0" smtClean="0">
                <a:latin typeface="+mn-lt"/>
              </a:rPr>
              <a:t>)</a:t>
            </a:r>
            <a:endParaRPr lang="en-US" sz="1800" dirty="0">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1083149620"/>
              </p:ext>
            </p:extLst>
          </p:nvPr>
        </p:nvGraphicFramePr>
        <p:xfrm>
          <a:off x="714348" y="1928802"/>
          <a:ext cx="6445062" cy="368041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FE TOBY.TIF"/>
          <p:cNvPicPr/>
          <p:nvPr/>
        </p:nvPicPr>
        <p:blipFill>
          <a:blip r:embed="rId3" cstate="print">
            <a:extLst>
              <a:ext uri="{28A0092B-C50C-407E-A947-70E740481C1C}">
                <a14:useLocalDpi xmlns:a14="http://schemas.microsoft.com/office/drawing/2010/main"/>
              </a:ext>
            </a:extLst>
          </a:blip>
          <a:srcRect/>
          <a:stretch>
            <a:fillRect/>
          </a:stretch>
        </p:blipFill>
        <p:spPr bwMode="auto">
          <a:xfrm>
            <a:off x="7452320" y="2852936"/>
            <a:ext cx="1512168" cy="2747844"/>
          </a:xfrm>
          <a:prstGeom prst="rect">
            <a:avLst/>
          </a:prstGeom>
          <a:noFill/>
          <a:ln w="9525">
            <a:noFill/>
            <a:miter lim="800000"/>
            <a:headEnd/>
            <a:tailEnd/>
          </a:ln>
        </p:spPr>
      </p:pic>
    </p:spTree>
    <p:extLst>
      <p:ext uri="{BB962C8B-B14F-4D97-AF65-F5344CB8AC3E}">
        <p14:creationId xmlns:p14="http://schemas.microsoft.com/office/powerpoint/2010/main" val="221185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6984745</TotalTime>
  <Words>2765</Words>
  <Application>Microsoft Office PowerPoint</Application>
  <PresentationFormat>On-screen Show (4:3)</PresentationFormat>
  <Paragraphs>416</Paragraphs>
  <Slides>37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ＭＳ Ｐゴシック</vt:lpstr>
      <vt:lpstr>Arial</vt:lpstr>
      <vt:lpstr>Arial Black</vt:lpstr>
      <vt:lpstr>Calibri</vt:lpstr>
      <vt:lpstr>Sylfaen</vt:lpstr>
      <vt:lpstr>Times</vt:lpstr>
      <vt:lpstr>Times New Roman</vt:lpstr>
      <vt:lpstr>Wingdings</vt:lpstr>
      <vt:lpstr>Clarity</vt:lpstr>
      <vt:lpstr>Worksheet</vt:lpstr>
      <vt:lpstr> მხარდაჭერით  დასაქმების   კვლევითი   მტკიცებულებები</vt:lpstr>
      <vt:lpstr> რას  წარმოადგენს მხარდაჭერით დასაქმება </vt:lpstr>
      <vt:lpstr>მხარდაჭერით დასაქმების  ფასეულობები:</vt:lpstr>
      <vt:lpstr>PowerPoint Presentation</vt:lpstr>
      <vt:lpstr>დასაქმების კონსულტანტის როლი</vt:lpstr>
      <vt:lpstr> მხარდაჭერით დასაქმების შედეგები აშშ-ში</vt:lpstr>
      <vt:lpstr>მხარდაჭერით დასაქმების შედეგები აშშ-ში</vt:lpstr>
      <vt:lpstr>მხარდაჭერით დასაქმების შედეგები აშშ-ში</vt:lpstr>
      <vt:lpstr>სწორად  შერჩეულ ი მხარდაჭერით  დასაქმებული  პირები  გაცილებით  დიდი  ხნით  ინარჩუნებენ   სამსახურს.  </vt:lpstr>
      <vt:lpstr>მხარდაჭერით დასაქმების შედარებითი შედეგები - გადასახადის გადამხდელები    - აშშ</vt:lpstr>
      <vt:lpstr>მხარდაჭერით დასაქმების შედარებითი შედეგები  - აშშ</vt:lpstr>
      <vt:lpstr>სამუშაოს  შესრულების მნიშვნელობა</vt:lpstr>
      <vt:lpstr>დამსაქმებელთა დახმარების მნიშვნელობა</vt:lpstr>
      <vt:lpstr>დამსაქმებელთა დახმარების მნიშვნელობა</vt:lpstr>
      <vt:lpstr>დამსაქმებელთა ხარჯები და მოგება</vt:lpstr>
      <vt:lpstr>მხარდაჭერით დასაქმება და ჯანმრთელობა -   დასაქმების  შემდეგ  აღინიშნება  ჯანმრთელობის   გაუმჯობესება </vt:lpstr>
      <vt:lpstr>კვლევის  შედეგები  დიდ   ბრიტანეთში -  ფსიქოლოგიური შედეგები </vt:lpstr>
      <vt:lpstr>კვლევის  შედეგები  დიდ   ბრიტანეთში -  ფსიქოლოგიური შედეგები </vt:lpstr>
      <vt:lpstr> ინდივიდუალური განთავსება  დახმარებით (IPS) </vt:lpstr>
      <vt:lpstr>PowerPoint Presentation</vt:lpstr>
      <vt:lpstr>საერთაშორისო  მტკიცებულება  მენტალური (ფსიქიკური)  ჯანმრთელობის სფეროში</vt:lpstr>
      <vt:lpstr>მენტალური   (ფსიქიკური) ჯანმრთელობის  სფეროში   მიღებული  შედეგების  საერთაშორისო  მტკიცებულება</vt:lpstr>
      <vt:lpstr>პროფესიული რეაბილიტაცია ევროკავშირში </vt:lpstr>
      <vt:lpstr>არსებობს ევროკავშირის ტიპიური მოდელი?</vt:lpstr>
      <vt:lpstr>არსებობს ევროკავშირის ტიპიური მოდელი?</vt:lpstr>
      <vt:lpstr>არსებობს ევროკავშირის ტიპიური მოდელი?</vt:lpstr>
      <vt:lpstr>მხარდაჭერით  დასაქმების წინაშე არსებული  საკითხები</vt:lpstr>
      <vt:lpstr>კონკურენციის მაღალი დონე, განსაკუთრებით ახალგაზრდებისა და დაბალი კვალიფიკაციის  მქონე პირებისათვის :  ეკონომიკის გაუმჯობესების გავლენა  შრომითი რესურსების მახასიათებლების მიხედვით (OECD, 2012)</vt:lpstr>
      <vt:lpstr>მხარდაჭერით დასაქმებაში არსებული საკითხები</vt:lpstr>
      <vt:lpstr>თემზე  დაფუძნებული  სამუშაოების   წინაშე არსებული  საკითხები</vt:lpstr>
      <vt:lpstr>გამოწვევების საპასუხოდ </vt:lpstr>
      <vt:lpstr>დასკვნები</vt:lpstr>
      <vt:lpstr>დასკვნები</vt:lpstr>
      <vt:lpstr>მადლობა !</vt:lpstr>
      <vt:lpstr>მადლობა .. </vt:lpstr>
      <vt:lpstr>ლიტერატურა</vt:lpstr>
      <vt:lpstr>ლიტერატურა</vt:lpstr>
    </vt:vector>
  </TitlesOfParts>
  <Company>Cardiff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Supported Work experience and apprenticeship and its impact on young people with intellectual disabilities, peers and employers</dc:title>
  <dc:creator>insrv</dc:creator>
  <cp:lastModifiedBy>Maia Bagrationi</cp:lastModifiedBy>
  <cp:revision>434</cp:revision>
  <dcterms:created xsi:type="dcterms:W3CDTF">2014-06-25T13:26:47Z</dcterms:created>
  <dcterms:modified xsi:type="dcterms:W3CDTF">2015-04-13T14:33:26Z</dcterms:modified>
</cp:coreProperties>
</file>