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BF6D1-F918-4174-985B-C0C6D0A8675E}" type="datetimeFigureOut">
              <a:rPr lang="en-GB" smtClean="0"/>
              <a:pPr/>
              <a:t>26/03/2015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9C59A-7D91-40C2-9B31-EFDF14B4E5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7744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9C59A-7D91-40C2-9B31-EFDF14B4E5C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06206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9C59A-7D91-40C2-9B31-EFDF14B4E5C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67615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79C59A-7D91-40C2-9B31-EFDF14B4E5C5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09815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9424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2187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93241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26038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4231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09847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907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4887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7830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31752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0320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443F9-C0CB-4649-9FFD-FBFCE68F9C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5706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84482"/>
            <a:ext cx="9144000" cy="2387600"/>
          </a:xfrm>
        </p:spPr>
        <p:txBody>
          <a:bodyPr>
            <a:normAutofit/>
          </a:bodyPr>
          <a:lstStyle/>
          <a:p>
            <a:r>
              <a:rPr lang="ka-GE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მხარდაჭერით დასაქმების   განვითარება  საქართველოში </a:t>
            </a:r>
            <a:r>
              <a:rPr lang="en-GB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GB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GB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a-GE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საპროექტო  წინადადება</a:t>
            </a:r>
            <a:endParaRPr lang="en-GB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44970"/>
          </a:xfrm>
        </p:spPr>
        <p:txBody>
          <a:bodyPr>
            <a:normAutofit/>
          </a:bodyPr>
          <a:lstStyle/>
          <a:p>
            <a:r>
              <a:rPr lang="ka-GE" sz="2000" b="1" dirty="0" smtClean="0"/>
              <a:t>მაიკლ ევანსი </a:t>
            </a:r>
          </a:p>
          <a:p>
            <a:endParaRPr lang="en-GB" sz="1800" dirty="0" smtClean="0"/>
          </a:p>
          <a:p>
            <a:r>
              <a:rPr lang="en-GB" sz="1600" dirty="0" smtClean="0"/>
              <a:t>(</a:t>
            </a:r>
            <a:r>
              <a:rPr lang="ka-GE" sz="1600" dirty="0" smtClean="0"/>
              <a:t>შოტლანდია</a:t>
            </a:r>
            <a:r>
              <a:rPr lang="en-GB" sz="1600" dirty="0" smtClean="0"/>
              <a:t>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xmlns="" val="222555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6948"/>
            <a:ext cx="10515600" cy="872197"/>
          </a:xfrm>
        </p:spPr>
        <p:txBody>
          <a:bodyPr>
            <a:normAutofit fontScale="90000"/>
          </a:bodyPr>
          <a:lstStyle/>
          <a:p>
            <a:pPr algn="ctr"/>
            <a:r>
              <a:rPr lang="ka-GE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ka-GE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a-GE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ka-GE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a-GE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მხარდაჭერით </a:t>
            </a:r>
            <a:r>
              <a:rPr lang="ka-GE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დასაქმების   განვითარება </a:t>
            </a:r>
            <a:r>
              <a:rPr lang="ka-GE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საქართველოში </a:t>
            </a:r>
            <a:r>
              <a:rPr lang="ka-GE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ka-GE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a-GE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მიმოხილვა</a:t>
            </a:r>
            <a:r>
              <a:rPr lang="en-GB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GB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GB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31" y="1378423"/>
            <a:ext cx="11342339" cy="516305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ka-GE" sz="2100" b="1" i="1" dirty="0" smtClean="0"/>
              <a:t>მიზანი</a:t>
            </a:r>
            <a:endParaRPr lang="en-GB" sz="2100" b="1" i="1" dirty="0" smtClean="0"/>
          </a:p>
          <a:p>
            <a:pPr lvl="1">
              <a:lnSpc>
                <a:spcPct val="120000"/>
              </a:lnSpc>
            </a:pPr>
            <a:r>
              <a:rPr lang="ka-GE" sz="2100" dirty="0" smtClean="0"/>
              <a:t>დასაქმების შესაძლებლობის შექმნა შეზღუდული შესაძლებლობის მქონე </a:t>
            </a:r>
            <a:r>
              <a:rPr lang="ka-GE" sz="2100" dirty="0" smtClean="0"/>
              <a:t>პირთათვის</a:t>
            </a:r>
            <a:r>
              <a:rPr lang="ka-GE" sz="2100" dirty="0" smtClean="0"/>
              <a:t>; </a:t>
            </a:r>
            <a:endParaRPr lang="en-GB" sz="2100" dirty="0" smtClean="0"/>
          </a:p>
          <a:p>
            <a:pPr lvl="1">
              <a:lnSpc>
                <a:spcPct val="120000"/>
              </a:lnSpc>
            </a:pPr>
            <a:r>
              <a:rPr lang="ka-GE" sz="2100" dirty="0" smtClean="0"/>
              <a:t>შეზღუდული </a:t>
            </a:r>
            <a:r>
              <a:rPr lang="ka-GE" sz="2100" dirty="0" smtClean="0"/>
              <a:t>შესაძლებლობის მქონე </a:t>
            </a:r>
            <a:r>
              <a:rPr lang="ka-GE" sz="2100" dirty="0" smtClean="0"/>
              <a:t>პირთა დახმარება  სამუშაოსათვის მომზადებაში</a:t>
            </a:r>
            <a:r>
              <a:rPr lang="ka-GE" sz="2100" dirty="0" smtClean="0"/>
              <a:t>, სამუშაოს მოძიებასა და  მის წარმართვაში</a:t>
            </a:r>
            <a:endParaRPr lang="en-GB" sz="2100" dirty="0" smtClean="0"/>
          </a:p>
          <a:p>
            <a:pPr>
              <a:lnSpc>
                <a:spcPct val="120000"/>
              </a:lnSpc>
            </a:pPr>
            <a:r>
              <a:rPr lang="ka-GE" sz="2100" b="1" i="1" dirty="0" smtClean="0"/>
              <a:t>მეთოდოლოგია</a:t>
            </a:r>
            <a:endParaRPr lang="en-GB" sz="2100" b="1" i="1" dirty="0" smtClean="0"/>
          </a:p>
          <a:p>
            <a:pPr lvl="1">
              <a:lnSpc>
                <a:spcPct val="120000"/>
              </a:lnSpc>
            </a:pPr>
            <a:r>
              <a:rPr lang="ka-GE" sz="2100" dirty="0" smtClean="0"/>
              <a:t>მხარდაჭერით დასაქმება</a:t>
            </a:r>
            <a:endParaRPr lang="en-GB" sz="2100" dirty="0" smtClean="0"/>
          </a:p>
          <a:p>
            <a:pPr lvl="1">
              <a:lnSpc>
                <a:spcPct val="120000"/>
              </a:lnSpc>
            </a:pPr>
            <a:r>
              <a:rPr lang="ka-GE" sz="2100" dirty="0" smtClean="0"/>
              <a:t>ინდივიდზე-ორიენტირებული მიდგომა </a:t>
            </a:r>
            <a:endParaRPr lang="ka-GE" sz="2100" dirty="0" smtClean="0"/>
          </a:p>
          <a:p>
            <a:pPr lvl="1">
              <a:lnSpc>
                <a:spcPct val="120000"/>
              </a:lnSpc>
            </a:pPr>
            <a:r>
              <a:rPr lang="ka-GE" sz="2100" dirty="0" smtClean="0"/>
              <a:t>აქცენტირება </a:t>
            </a:r>
            <a:r>
              <a:rPr lang="ka-GE" sz="2100" dirty="0" smtClean="0"/>
              <a:t>შეზღუდული შესაძლებლობის მქონე სამუშაოს მაძიებელ პირებსა და დამსაქმებლებზე</a:t>
            </a:r>
            <a:endParaRPr lang="en-GB" sz="2100" dirty="0" smtClean="0"/>
          </a:p>
          <a:p>
            <a:pPr>
              <a:lnSpc>
                <a:spcPct val="120000"/>
              </a:lnSpc>
            </a:pPr>
            <a:r>
              <a:rPr lang="ka-GE" sz="2100" b="1" i="1" dirty="0" smtClean="0"/>
              <a:t>ხანგრძლივობა</a:t>
            </a:r>
            <a:endParaRPr lang="en-GB" sz="2100" b="1" i="1" dirty="0" smtClean="0"/>
          </a:p>
          <a:p>
            <a:pPr lvl="1">
              <a:lnSpc>
                <a:spcPct val="120000"/>
              </a:lnSpc>
            </a:pPr>
            <a:r>
              <a:rPr lang="ka-GE" sz="2100" dirty="0" smtClean="0"/>
              <a:t>არანაკლებ</a:t>
            </a:r>
            <a:r>
              <a:rPr lang="en-GB" sz="2100" dirty="0" smtClean="0"/>
              <a:t> 18 </a:t>
            </a:r>
            <a:r>
              <a:rPr lang="ka-GE" sz="2100" dirty="0" smtClean="0"/>
              <a:t>თვე</a:t>
            </a:r>
            <a:r>
              <a:rPr lang="en-GB" sz="2100" dirty="0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ka-GE" sz="2100" dirty="0" smtClean="0"/>
              <a:t>სათანადო  დრო  პერსონალისა და სამუშაოთა მაძიებლების რეკრუტირებისათვის</a:t>
            </a:r>
            <a:endParaRPr lang="en-GB" sz="2100" dirty="0" smtClean="0"/>
          </a:p>
          <a:p>
            <a:pPr lvl="1">
              <a:lnSpc>
                <a:spcPct val="120000"/>
              </a:lnSpc>
            </a:pPr>
            <a:r>
              <a:rPr lang="ka-GE" sz="2100" dirty="0" smtClean="0"/>
              <a:t>სათანადო  დრო  პერსონალის მომზადებისა და საკითხის გაცნობისათვის</a:t>
            </a:r>
            <a:endParaRPr lang="en-GB" sz="2100" dirty="0" smtClean="0"/>
          </a:p>
          <a:p>
            <a:pPr>
              <a:lnSpc>
                <a:spcPct val="120000"/>
              </a:lnSpc>
            </a:pPr>
            <a:r>
              <a:rPr lang="ka-GE" sz="2100" b="1" i="1" dirty="0" smtClean="0"/>
              <a:t>კლიენტთა ჯგუგები</a:t>
            </a:r>
            <a:endParaRPr lang="en-GB" sz="2100" b="1" i="1" dirty="0" smtClean="0"/>
          </a:p>
          <a:p>
            <a:pPr lvl="1">
              <a:lnSpc>
                <a:spcPct val="120000"/>
              </a:lnSpc>
            </a:pPr>
            <a:r>
              <a:rPr lang="ka-GE" sz="2100" dirty="0" smtClean="0"/>
              <a:t>შეზღუდული შესაძლებლობის მქონე პირები (მსუბუქი და საშუალო შეზღუდვები)</a:t>
            </a:r>
            <a:endParaRPr lang="en-GB" sz="2100" dirty="0" smtClean="0"/>
          </a:p>
          <a:p>
            <a:pPr lvl="1">
              <a:lnSpc>
                <a:spcPct val="120000"/>
              </a:lnSpc>
            </a:pPr>
            <a:r>
              <a:rPr lang="ka-GE" sz="2100" dirty="0" smtClean="0"/>
              <a:t>სამუშაოს მაძიებლები </a:t>
            </a:r>
            <a:r>
              <a:rPr lang="en-GB" sz="2100" dirty="0" smtClean="0"/>
              <a:t>(</a:t>
            </a:r>
            <a:r>
              <a:rPr lang="ka-GE" sz="2100" dirty="0" smtClean="0"/>
              <a:t>კლიენტები</a:t>
            </a:r>
            <a:r>
              <a:rPr lang="en-GB" sz="2100" dirty="0" smtClean="0"/>
              <a:t>)</a:t>
            </a:r>
            <a:r>
              <a:rPr lang="ka-GE" sz="2100" dirty="0" smtClean="0"/>
              <a:t> უნდა იყვნენ მოტივირებული სამუშაოდ</a:t>
            </a:r>
            <a:endParaRPr lang="en-GB" sz="2100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5101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8812"/>
            <a:ext cx="10515600" cy="1156752"/>
          </a:xfrm>
        </p:spPr>
        <p:txBody>
          <a:bodyPr>
            <a:normAutofit fontScale="90000"/>
          </a:bodyPr>
          <a:lstStyle/>
          <a:p>
            <a:pPr algn="ctr"/>
            <a:r>
              <a:rPr lang="ka-GE" sz="27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მხარდაჭერით დასაქმების  </a:t>
            </a:r>
            <a:r>
              <a:rPr lang="ka-GE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განვითარება საქართველოში </a:t>
            </a:r>
            <a:br>
              <a:rPr lang="ka-GE" sz="27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a-GE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ka-GE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a-GE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კადრებთან დაკავშირებული საკითხები </a:t>
            </a:r>
            <a:r>
              <a:rPr lang="en-GB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GB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775" y="1325563"/>
            <a:ext cx="11057207" cy="522998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a-GE" sz="1800" b="1" i="1" dirty="0" smtClean="0"/>
              <a:t>მცირე გუნდი</a:t>
            </a:r>
            <a:endParaRPr lang="en-GB" sz="1800" b="1" i="1" dirty="0" smtClean="0"/>
          </a:p>
          <a:p>
            <a:pPr lvl="1">
              <a:lnSpc>
                <a:spcPct val="150000"/>
              </a:lnSpc>
            </a:pPr>
            <a:r>
              <a:rPr lang="ka-GE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მხარდაჭერით </a:t>
            </a:r>
            <a:r>
              <a:rPr lang="ka-GE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დასაქმების  კოორდინატორი</a:t>
            </a:r>
            <a:endParaRPr lang="en-GB" sz="1800" dirty="0" smtClean="0"/>
          </a:p>
          <a:p>
            <a:pPr lvl="1">
              <a:lnSpc>
                <a:spcPct val="150000"/>
              </a:lnSpc>
            </a:pPr>
            <a:r>
              <a:rPr lang="en-GB" sz="1800" dirty="0" smtClean="0"/>
              <a:t>4</a:t>
            </a:r>
            <a:r>
              <a:rPr lang="ka-GE" sz="1800" dirty="0" smtClean="0"/>
              <a:t> </a:t>
            </a:r>
            <a:r>
              <a:rPr lang="en-GB" sz="1800" dirty="0" smtClean="0"/>
              <a:t>-</a:t>
            </a:r>
            <a:r>
              <a:rPr lang="ka-GE" sz="1800" dirty="0" smtClean="0"/>
              <a:t> </a:t>
            </a:r>
            <a:r>
              <a:rPr lang="en-GB" sz="1800" dirty="0" smtClean="0"/>
              <a:t>5 </a:t>
            </a:r>
            <a:r>
              <a:rPr lang="ka-GE" sz="1800" dirty="0" smtClean="0"/>
              <a:t>დასაქმების კონსულტანტი  (</a:t>
            </a:r>
            <a:r>
              <a:rPr lang="ka-GE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მხარდაჭერით დასაქმების  მუშაკები)</a:t>
            </a:r>
            <a:endParaRPr lang="en-GB" sz="1800" dirty="0" smtClean="0"/>
          </a:p>
          <a:p>
            <a:pPr>
              <a:lnSpc>
                <a:spcPct val="150000"/>
              </a:lnSpc>
            </a:pPr>
            <a:r>
              <a:rPr lang="ka-GE" sz="1800" b="1" i="1" dirty="0" smtClean="0"/>
              <a:t>პერსონალის რეკრუტირება</a:t>
            </a:r>
            <a:endParaRPr lang="en-GB" sz="1800" b="1" i="1" dirty="0" smtClean="0"/>
          </a:p>
          <a:p>
            <a:pPr lvl="1">
              <a:lnSpc>
                <a:spcPct val="150000"/>
              </a:lnSpc>
            </a:pPr>
            <a:r>
              <a:rPr lang="ka-GE" sz="1800" dirty="0" smtClean="0"/>
              <a:t>ძირითადი უნარ-ჩვევები</a:t>
            </a:r>
            <a:endParaRPr lang="en-GB" sz="1800" dirty="0" smtClean="0"/>
          </a:p>
          <a:p>
            <a:pPr lvl="1">
              <a:lnSpc>
                <a:spcPct val="150000"/>
              </a:lnSpc>
            </a:pPr>
            <a:r>
              <a:rPr lang="ka-GE" sz="1800" dirty="0" smtClean="0"/>
              <a:t>სამუშაო ისტორია</a:t>
            </a:r>
            <a:endParaRPr lang="en-GB" sz="1800" dirty="0" smtClean="0"/>
          </a:p>
          <a:p>
            <a:pPr lvl="1">
              <a:lnSpc>
                <a:spcPct val="150000"/>
              </a:lnSpc>
            </a:pPr>
            <a:r>
              <a:rPr lang="ka-GE" sz="1800" dirty="0" smtClean="0"/>
              <a:t>კონტრაქტის ხანგრძლივობა</a:t>
            </a:r>
            <a:endParaRPr lang="en-GB" sz="1800" dirty="0" smtClean="0"/>
          </a:p>
          <a:p>
            <a:pPr>
              <a:lnSpc>
                <a:spcPct val="150000"/>
              </a:lnSpc>
            </a:pPr>
            <a:r>
              <a:rPr lang="ka-GE" sz="1800" b="1" i="1" dirty="0" smtClean="0"/>
              <a:t>პერსონალის </a:t>
            </a:r>
            <a:r>
              <a:rPr lang="ka-GE" sz="1800" b="1" i="1" dirty="0" smtClean="0"/>
              <a:t>მომზადება</a:t>
            </a:r>
            <a:endParaRPr lang="en-GB" sz="1800" b="1" i="1" dirty="0" smtClean="0"/>
          </a:p>
          <a:p>
            <a:pPr lvl="1">
              <a:lnSpc>
                <a:spcPct val="150000"/>
              </a:lnSpc>
            </a:pPr>
            <a:r>
              <a:rPr lang="ka-GE" sz="1800" dirty="0" smtClean="0"/>
              <a:t>მოკლე კურსები</a:t>
            </a:r>
            <a:endParaRPr lang="en-GB" sz="1800" dirty="0" smtClean="0"/>
          </a:p>
          <a:p>
            <a:pPr lvl="1">
              <a:lnSpc>
                <a:spcPct val="150000"/>
              </a:lnSpc>
            </a:pPr>
            <a:r>
              <a:rPr lang="ka-GE" sz="1800" dirty="0" smtClean="0"/>
              <a:t>ტრენერები</a:t>
            </a:r>
            <a:endParaRPr lang="en-GB" sz="1800" dirty="0" smtClean="0"/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7761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151"/>
            <a:ext cx="10515600" cy="1111347"/>
          </a:xfrm>
        </p:spPr>
        <p:txBody>
          <a:bodyPr>
            <a:normAutofit/>
          </a:bodyPr>
          <a:lstStyle/>
          <a:p>
            <a:pPr algn="ctr"/>
            <a:r>
              <a:rPr lang="ka-GE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მხარდაჭერით დასაქმების   განვითარება საქართველოში </a:t>
            </a:r>
            <a:br>
              <a:rPr lang="ka-GE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a-GE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ka-GE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a-GE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მხარდაჭერით დასაქმების პროცესი</a:t>
            </a: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150000"/>
              </a:lnSpc>
              <a:buFontTx/>
              <a:buAutoNum type="arabicParenR"/>
              <a:defRPr/>
            </a:pPr>
            <a:r>
              <a:rPr lang="ka-GE" sz="1800" dirty="0" smtClean="0"/>
              <a:t>ჩართვა/სამუშაოსათვის მომზადება </a:t>
            </a:r>
            <a:endParaRPr lang="en-GB" sz="1800" dirty="0"/>
          </a:p>
          <a:p>
            <a:pPr marL="609600" indent="-609600">
              <a:lnSpc>
                <a:spcPct val="150000"/>
              </a:lnSpc>
              <a:buFontTx/>
              <a:buAutoNum type="arabicParenR"/>
              <a:defRPr/>
            </a:pPr>
            <a:r>
              <a:rPr lang="ka-GE" sz="1800" dirty="0" smtClean="0"/>
              <a:t>პროფესიული პროფილი</a:t>
            </a:r>
            <a:endParaRPr lang="en-GB" sz="1800" dirty="0"/>
          </a:p>
          <a:p>
            <a:pPr marL="609600" indent="-609600">
              <a:lnSpc>
                <a:spcPct val="150000"/>
              </a:lnSpc>
              <a:buFontTx/>
              <a:buAutoNum type="arabicParenR"/>
              <a:defRPr/>
            </a:pPr>
            <a:r>
              <a:rPr lang="ka-GE" sz="1800" dirty="0" smtClean="0"/>
              <a:t>სამუშაოს მოძიება </a:t>
            </a:r>
            <a:endParaRPr lang="en-GB" sz="1800" dirty="0"/>
          </a:p>
          <a:p>
            <a:pPr marL="609600" indent="-609600">
              <a:lnSpc>
                <a:spcPct val="150000"/>
              </a:lnSpc>
              <a:buFontTx/>
              <a:buAutoNum type="arabicParenR"/>
              <a:defRPr/>
            </a:pPr>
            <a:r>
              <a:rPr lang="ka-GE" sz="1800" dirty="0" smtClean="0"/>
              <a:t>მოლაპარაკებები დამსაქმებელთან </a:t>
            </a:r>
            <a:endParaRPr lang="en-GB" sz="1800" dirty="0"/>
          </a:p>
          <a:p>
            <a:pPr marL="609600" indent="-609600">
              <a:lnSpc>
                <a:spcPct val="150000"/>
              </a:lnSpc>
              <a:buFontTx/>
              <a:buAutoNum type="arabicParenR"/>
              <a:defRPr/>
            </a:pPr>
            <a:r>
              <a:rPr lang="ka-GE" sz="1800" dirty="0" smtClean="0"/>
              <a:t>სამუშაო </a:t>
            </a:r>
            <a:r>
              <a:rPr lang="ka-GE" sz="1800" dirty="0" smtClean="0"/>
              <a:t>ადგილზე დახმარების დაწყება/დასრულება.</a:t>
            </a:r>
            <a:endParaRPr lang="ru-RU" sz="1800" dirty="0" smtClean="0"/>
          </a:p>
          <a:p>
            <a:pPr marL="609600" indent="-609600">
              <a:lnSpc>
                <a:spcPct val="150000"/>
              </a:lnSpc>
              <a:buFontTx/>
              <a:buAutoNum type="arabicParenR"/>
              <a:defRPr/>
            </a:pPr>
            <a:endParaRPr lang="en-GB" sz="18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1428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1016"/>
            <a:ext cx="10515600" cy="989988"/>
          </a:xfrm>
        </p:spPr>
        <p:txBody>
          <a:bodyPr>
            <a:normAutofit fontScale="90000"/>
          </a:bodyPr>
          <a:lstStyle/>
          <a:p>
            <a:pPr algn="ctr"/>
            <a:r>
              <a:rPr lang="ka-GE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მხარდაჭერით დასაქმების    განვითარება  საქართველოში </a:t>
            </a:r>
            <a:br>
              <a:rPr lang="ka-GE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GB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GB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ka-GE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სხვა საკითხები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843" y="1454420"/>
            <a:ext cx="11057206" cy="503078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ka-GE" sz="1800" dirty="0" smtClean="0"/>
              <a:t>რეფერირების წყაროები</a:t>
            </a:r>
            <a:endParaRPr lang="en-GB" sz="1800" dirty="0" smtClean="0"/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ka-GE" sz="1800" dirty="0" smtClean="0"/>
              <a:t>რეფერირების  კრიტერიუმები</a:t>
            </a:r>
            <a:endParaRPr lang="en-GB" sz="1800" dirty="0" smtClean="0"/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ka-GE" sz="1800" dirty="0" smtClean="0"/>
              <a:t>მხარდაჭერით დასაქმების  გუნდის სამუშაო</a:t>
            </a:r>
            <a:endParaRPr lang="en-GB" sz="1800" dirty="0" smtClean="0"/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en-GB" sz="1800" dirty="0" smtClean="0"/>
              <a:t>მ</a:t>
            </a:r>
            <a:r>
              <a:rPr lang="ka-GE" sz="1800" dirty="0" smtClean="0"/>
              <a:t>ოსალოდნელი  ხარჯები</a:t>
            </a:r>
            <a:endParaRPr lang="en-GB" sz="1800" dirty="0" smtClean="0"/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ka-GE" sz="1800" dirty="0" smtClean="0"/>
              <a:t>ლიდერობა და მხარდაჭერა</a:t>
            </a:r>
            <a:endParaRPr lang="en-GB" sz="1800" dirty="0" smtClean="0"/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ka-GE" sz="1800" dirty="0" smtClean="0"/>
              <a:t>პარტნიორული მუშაობა</a:t>
            </a:r>
            <a:endParaRPr lang="en-GB" sz="1800" dirty="0" smtClean="0"/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ka-GE" sz="1800" dirty="0" smtClean="0"/>
              <a:t>სამუშაოს შესრულების ინდიკატორები და  მათი შესრულება  </a:t>
            </a:r>
            <a:r>
              <a:rPr lang="en-GB" sz="1800" dirty="0" smtClean="0"/>
              <a:t>(</a:t>
            </a:r>
            <a:r>
              <a:rPr lang="ka-GE" sz="1800" dirty="0" smtClean="0"/>
              <a:t>შედეგები</a:t>
            </a:r>
            <a:r>
              <a:rPr lang="en-GB" sz="1800" dirty="0" smtClean="0"/>
              <a:t>)</a:t>
            </a:r>
          </a:p>
          <a:p>
            <a:pPr>
              <a:spcBef>
                <a:spcPts val="1800"/>
              </a:spcBef>
            </a:pPr>
            <a:endParaRPr lang="en-GB" dirty="0" smtClean="0"/>
          </a:p>
          <a:p>
            <a:pPr>
              <a:spcBef>
                <a:spcPts val="1800"/>
              </a:spcBef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 April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Tbilisi, Georgia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443F9-C0CB-4649-9FFD-FBFCE68F9CD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623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ka-G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საკონტაქტო ინფორმაცია</a:t>
            </a:r>
            <a:endParaRPr lang="en-GB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77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ka-GE" altLang="en-US" b="1" dirty="0" smtClean="0"/>
              <a:t>მაიკ ევანსი</a:t>
            </a:r>
            <a:endParaRPr lang="en-GB" altLang="en-US" b="1" dirty="0" smtClean="0"/>
          </a:p>
          <a:p>
            <a:pPr marL="0" indent="0" algn="ctr">
              <a:buNone/>
            </a:pPr>
            <a:endParaRPr lang="en-GB" altLang="en-US" b="1" dirty="0" smtClean="0"/>
          </a:p>
          <a:p>
            <a:pPr marL="0" indent="0" algn="ctr">
              <a:buNone/>
            </a:pPr>
            <a:r>
              <a:rPr lang="en-GB" altLang="en-US" b="1" dirty="0" smtClean="0"/>
              <a:t>+ 44 7951 380014</a:t>
            </a:r>
          </a:p>
          <a:p>
            <a:pPr marL="0" indent="0" algn="ctr">
              <a:buNone/>
            </a:pPr>
            <a:endParaRPr lang="en-GB" altLang="en-US" b="1" dirty="0" smtClean="0"/>
          </a:p>
          <a:p>
            <a:pPr marL="0" indent="0" algn="ctr">
              <a:buNone/>
            </a:pPr>
            <a:r>
              <a:rPr lang="en-GB" altLang="en-US" b="1" dirty="0" smtClean="0"/>
              <a:t>mike.euse@btinternet.com</a:t>
            </a:r>
          </a:p>
        </p:txBody>
      </p:sp>
      <p:sp>
        <p:nvSpPr>
          <p:cNvPr id="117764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200" smtClean="0">
                <a:solidFill>
                  <a:srgbClr val="898989"/>
                </a:solidFill>
              </a:rPr>
              <a:t>15 April 2015</a:t>
            </a:r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1776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 sz="1200" smtClean="0">
                <a:solidFill>
                  <a:srgbClr val="898989"/>
                </a:solidFill>
              </a:rPr>
              <a:t>Tbilisi, Georgia</a:t>
            </a:r>
            <a:endParaRPr lang="en-GB" altLang="en-US" sz="1200">
              <a:solidFill>
                <a:srgbClr val="898989"/>
              </a:solidFill>
            </a:endParaRPr>
          </a:p>
        </p:txBody>
      </p:sp>
      <p:sp>
        <p:nvSpPr>
          <p:cNvPr id="1177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6D2F58F0-8B35-4D0C-A52D-C9737340CB36}" type="slidenum">
              <a:rPr lang="en-GB" altLang="en-US" sz="1200">
                <a:solidFill>
                  <a:srgbClr val="898989"/>
                </a:solidFill>
              </a:rPr>
              <a:pPr/>
              <a:t>6</a:t>
            </a:fld>
            <a:endParaRPr lang="en-GB" altLang="en-US" sz="1200">
              <a:solidFill>
                <a:srgbClr val="898989"/>
              </a:solidFill>
            </a:endParaRPr>
          </a:p>
        </p:txBody>
      </p:sp>
      <p:pic>
        <p:nvPicPr>
          <p:cNvPr id="117767" name="Picture 4" descr="C:\Users\Michael\AppData\Local\Microsoft\Windows\Temporary Internet Files\Content.IE5\IXM61JHM\MM900318058[1].gif"/>
          <p:cNvPicPr>
            <a:picLocks noChangeAspect="1" noChangeArrowheads="1" noCrop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2889" y="3711576"/>
            <a:ext cx="93662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7768" name="Picture 2" descr="C:\Users\Michael\AppData\Local\Microsoft\Windows\Temporary Internet Files\Content.IE5\CB0G4H8A\MC900441450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7713" y="2565400"/>
            <a:ext cx="10541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1159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209</Words>
  <Application>Microsoft Macintosh PowerPoint</Application>
  <PresentationFormat>Custom</PresentationFormat>
  <Paragraphs>69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მხარდაჭერით დასაქმების   განვითარება  საქართველოში   საპროექტო  წინადადება</vt:lpstr>
      <vt:lpstr>   მხარდაჭერით დასაქმების   განვითარება საქართველოში   მიმოხილვა  </vt:lpstr>
      <vt:lpstr>მხარდაჭერით დასაქმების  განვითარება საქართველოში   კადრებთან დაკავშირებული საკითხები  </vt:lpstr>
      <vt:lpstr>მხარდაჭერით დასაქმების   განვითარება საქართველოში   მხარდაჭერით დასაქმების პროცესი</vt:lpstr>
      <vt:lpstr>მხარდაჭერით დასაქმების    განვითარება  საქართველოში   სხვა საკითხები</vt:lpstr>
      <vt:lpstr>საკონტაქტო ინფორმაცია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Supported Employment in Georgia    A Draft Proposal</dc:title>
  <dc:subject/>
  <dc:creator>Microsoft account</dc:creator>
  <cp:keywords/>
  <dc:description/>
  <cp:lastModifiedBy>User</cp:lastModifiedBy>
  <cp:revision>33</cp:revision>
  <dcterms:created xsi:type="dcterms:W3CDTF">2015-03-22T15:56:47Z</dcterms:created>
  <dcterms:modified xsi:type="dcterms:W3CDTF">2015-03-26T15:13:34Z</dcterms:modified>
  <cp:category/>
</cp:coreProperties>
</file>