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330" r:id="rId2"/>
    <p:sldId id="272" r:id="rId3"/>
    <p:sldId id="341" r:id="rId4"/>
    <p:sldId id="333" r:id="rId5"/>
    <p:sldId id="336" r:id="rId6"/>
    <p:sldId id="334" r:id="rId7"/>
    <p:sldId id="335" r:id="rId8"/>
    <p:sldId id="337" r:id="rId9"/>
    <p:sldId id="338" r:id="rId10"/>
    <p:sldId id="344" r:id="rId11"/>
    <p:sldId id="339" r:id="rId12"/>
    <p:sldId id="345" r:id="rId13"/>
    <p:sldId id="346" r:id="rId14"/>
    <p:sldId id="349" r:id="rId15"/>
    <p:sldId id="350" r:id="rId16"/>
    <p:sldId id="342" r:id="rId17"/>
    <p:sldId id="348" r:id="rId18"/>
    <p:sldId id="347" r:id="rId19"/>
    <p:sldId id="309" r:id="rId20"/>
    <p:sldId id="267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DEEF12-6AB4-4F42-8CC9-5061DF420F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CC86F6-657B-4ADD-8507-D791908EA35E}">
      <dgm:prSet/>
      <dgm:spPr/>
      <dgm:t>
        <a:bodyPr/>
        <a:lstStyle/>
        <a:p>
          <a:pPr algn="ctr" rtl="0"/>
          <a:r>
            <a:rPr lang="ka-GE" dirty="0" smtClean="0"/>
            <a:t>შშმ პირთა დასაქმება</a:t>
          </a:r>
          <a:endParaRPr lang="en-US" dirty="0"/>
        </a:p>
      </dgm:t>
    </dgm:pt>
    <dgm:pt modelId="{2DB89D1D-7B9E-4D53-A1BB-5E6F95FC40C5}" type="parTrans" cxnId="{AB190C97-0EB3-4AB9-87DE-754C4FCE96F4}">
      <dgm:prSet/>
      <dgm:spPr/>
      <dgm:t>
        <a:bodyPr/>
        <a:lstStyle/>
        <a:p>
          <a:endParaRPr lang="en-US"/>
        </a:p>
      </dgm:t>
    </dgm:pt>
    <dgm:pt modelId="{453D1865-67E7-459F-BE35-A7A4BF3F7FA2}" type="sibTrans" cxnId="{AB190C97-0EB3-4AB9-87DE-754C4FCE96F4}">
      <dgm:prSet/>
      <dgm:spPr/>
      <dgm:t>
        <a:bodyPr/>
        <a:lstStyle/>
        <a:p>
          <a:endParaRPr lang="en-US"/>
        </a:p>
      </dgm:t>
    </dgm:pt>
    <dgm:pt modelId="{0B96868A-745D-406B-8901-FD41ED557CBF}" type="pres">
      <dgm:prSet presAssocID="{0ADEEF12-6AB4-4F42-8CC9-5061DF420FE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F40B6D-D45E-4357-9CA5-AF0EE7E660DC}" type="pres">
      <dgm:prSet presAssocID="{56CC86F6-657B-4ADD-8507-D791908EA35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190C97-0EB3-4AB9-87DE-754C4FCE96F4}" srcId="{0ADEEF12-6AB4-4F42-8CC9-5061DF420FE4}" destId="{56CC86F6-657B-4ADD-8507-D791908EA35E}" srcOrd="0" destOrd="0" parTransId="{2DB89D1D-7B9E-4D53-A1BB-5E6F95FC40C5}" sibTransId="{453D1865-67E7-459F-BE35-A7A4BF3F7FA2}"/>
    <dgm:cxn modelId="{FB0B53A6-3431-4397-BF11-2DCBCF87E4F8}" type="presOf" srcId="{0ADEEF12-6AB4-4F42-8CC9-5061DF420FE4}" destId="{0B96868A-745D-406B-8901-FD41ED557CBF}" srcOrd="0" destOrd="0" presId="urn:microsoft.com/office/officeart/2005/8/layout/vList2"/>
    <dgm:cxn modelId="{7910DA54-A34A-4063-AE9E-A117F33FD3E7}" type="presOf" srcId="{56CC86F6-657B-4ADD-8507-D791908EA35E}" destId="{DDF40B6D-D45E-4357-9CA5-AF0EE7E660DC}" srcOrd="0" destOrd="0" presId="urn:microsoft.com/office/officeart/2005/8/layout/vList2"/>
    <dgm:cxn modelId="{12BA57B7-C916-4ADF-87AD-709E88809DFA}" type="presParOf" srcId="{0B96868A-745D-406B-8901-FD41ED557CBF}" destId="{DDF40B6D-D45E-4357-9CA5-AF0EE7E660D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3975D32-B531-443E-8118-EA62A025D0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E62A7-8389-4011-82F9-1956460DE537}">
      <dgm:prSet custT="1"/>
      <dgm:spPr/>
      <dgm:t>
        <a:bodyPr/>
        <a:lstStyle/>
        <a:p>
          <a:pPr algn="ctr" rtl="0"/>
          <a:r>
            <a:rPr lang="ka-GE" sz="1800" dirty="0" smtClean="0">
              <a:effectLst/>
              <a:latin typeface="+mn-lt"/>
              <a:ea typeface="Calibri"/>
              <a:cs typeface="Times New Roman"/>
            </a:rPr>
            <a:t>შშმ პირთა თანაბარი შესაძლებლობების  უზრუნველყოფის 2014-2016 წწ სამთავრობო სამოქმედო გეგმა (1)</a:t>
          </a:r>
          <a:endParaRPr lang="en-US" dirty="0"/>
        </a:p>
      </dgm:t>
    </dgm:pt>
    <dgm:pt modelId="{6E0CA273-FA4D-496E-B83C-03D7347726CC}" type="parTrans" cxnId="{00C8940B-E338-4D2E-B8BE-FBB9BA27BF43}">
      <dgm:prSet/>
      <dgm:spPr/>
      <dgm:t>
        <a:bodyPr/>
        <a:lstStyle/>
        <a:p>
          <a:endParaRPr lang="en-US"/>
        </a:p>
      </dgm:t>
    </dgm:pt>
    <dgm:pt modelId="{1DB5D0C2-2FE2-4915-9E83-8505A7DF3FA5}" type="sibTrans" cxnId="{00C8940B-E338-4D2E-B8BE-FBB9BA27BF43}">
      <dgm:prSet/>
      <dgm:spPr/>
      <dgm:t>
        <a:bodyPr/>
        <a:lstStyle/>
        <a:p>
          <a:endParaRPr lang="en-US"/>
        </a:p>
      </dgm:t>
    </dgm:pt>
    <dgm:pt modelId="{2159D644-E23F-4706-A216-2E7D14E37138}" type="pres">
      <dgm:prSet presAssocID="{D3975D32-B531-443E-8118-EA62A025D0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882181-9E54-46D3-97FA-E39E7886A0CC}" type="pres">
      <dgm:prSet presAssocID="{940E62A7-8389-4011-82F9-1956460DE5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DFADAF-BB82-443B-B5AB-DCDFB4EE89A0}" type="presOf" srcId="{940E62A7-8389-4011-82F9-1956460DE537}" destId="{CD882181-9E54-46D3-97FA-E39E7886A0CC}" srcOrd="0" destOrd="0" presId="urn:microsoft.com/office/officeart/2005/8/layout/vList2"/>
    <dgm:cxn modelId="{00C8940B-E338-4D2E-B8BE-FBB9BA27BF43}" srcId="{D3975D32-B531-443E-8118-EA62A025D0EA}" destId="{940E62A7-8389-4011-82F9-1956460DE537}" srcOrd="0" destOrd="0" parTransId="{6E0CA273-FA4D-496E-B83C-03D7347726CC}" sibTransId="{1DB5D0C2-2FE2-4915-9E83-8505A7DF3FA5}"/>
    <dgm:cxn modelId="{8C3F5172-804B-4970-8752-481EC49595F0}" type="presOf" srcId="{D3975D32-B531-443E-8118-EA62A025D0EA}" destId="{2159D644-E23F-4706-A216-2E7D14E37138}" srcOrd="0" destOrd="0" presId="urn:microsoft.com/office/officeart/2005/8/layout/vList2"/>
    <dgm:cxn modelId="{14F9AE0B-6800-40EA-B322-8772D19635BA}" type="presParOf" srcId="{2159D644-E23F-4706-A216-2E7D14E37138}" destId="{CD882181-9E54-46D3-97FA-E39E7886A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3975D32-B531-443E-8118-EA62A025D0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E62A7-8389-4011-82F9-1956460DE537}">
      <dgm:prSet custT="1"/>
      <dgm:spPr/>
      <dgm:t>
        <a:bodyPr/>
        <a:lstStyle/>
        <a:p>
          <a:pPr algn="ctr" rtl="0"/>
          <a:r>
            <a:rPr lang="ka-GE" sz="1800" dirty="0" smtClean="0">
              <a:effectLst/>
              <a:latin typeface="+mn-lt"/>
              <a:ea typeface="Calibri"/>
              <a:cs typeface="Times New Roman"/>
            </a:rPr>
            <a:t>შშმ პირთა თანაბარი შესაძლებლობების  უზრუნველყოფის 2014-2016 წწ სამთავრობო სამოქმედო გეგმა (2)</a:t>
          </a:r>
        </a:p>
        <a:p>
          <a:pPr algn="ctr" rtl="0"/>
          <a:r>
            <a:rPr lang="ka-GE" sz="2400" b="1" dirty="0" smtClean="0">
              <a:effectLst/>
              <a:latin typeface="+mn-lt"/>
              <a:cs typeface="Times New Roman"/>
            </a:rPr>
            <a:t>შრომა და დასაქმება</a:t>
          </a:r>
          <a:endParaRPr lang="en-US" sz="2400" b="1" dirty="0"/>
        </a:p>
      </dgm:t>
    </dgm:pt>
    <dgm:pt modelId="{6E0CA273-FA4D-496E-B83C-03D7347726CC}" type="parTrans" cxnId="{00C8940B-E338-4D2E-B8BE-FBB9BA27BF43}">
      <dgm:prSet/>
      <dgm:spPr/>
      <dgm:t>
        <a:bodyPr/>
        <a:lstStyle/>
        <a:p>
          <a:endParaRPr lang="en-US"/>
        </a:p>
      </dgm:t>
    </dgm:pt>
    <dgm:pt modelId="{1DB5D0C2-2FE2-4915-9E83-8505A7DF3FA5}" type="sibTrans" cxnId="{00C8940B-E338-4D2E-B8BE-FBB9BA27BF43}">
      <dgm:prSet/>
      <dgm:spPr/>
      <dgm:t>
        <a:bodyPr/>
        <a:lstStyle/>
        <a:p>
          <a:endParaRPr lang="en-US"/>
        </a:p>
      </dgm:t>
    </dgm:pt>
    <dgm:pt modelId="{2159D644-E23F-4706-A216-2E7D14E37138}" type="pres">
      <dgm:prSet presAssocID="{D3975D32-B531-443E-8118-EA62A025D0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882181-9E54-46D3-97FA-E39E7886A0CC}" type="pres">
      <dgm:prSet presAssocID="{940E62A7-8389-4011-82F9-1956460DE5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B5048E-F27B-4074-A6F2-25FF7AFAC6EB}" type="presOf" srcId="{D3975D32-B531-443E-8118-EA62A025D0EA}" destId="{2159D644-E23F-4706-A216-2E7D14E37138}" srcOrd="0" destOrd="0" presId="urn:microsoft.com/office/officeart/2005/8/layout/vList2"/>
    <dgm:cxn modelId="{00C8940B-E338-4D2E-B8BE-FBB9BA27BF43}" srcId="{D3975D32-B531-443E-8118-EA62A025D0EA}" destId="{940E62A7-8389-4011-82F9-1956460DE537}" srcOrd="0" destOrd="0" parTransId="{6E0CA273-FA4D-496E-B83C-03D7347726CC}" sibTransId="{1DB5D0C2-2FE2-4915-9E83-8505A7DF3FA5}"/>
    <dgm:cxn modelId="{1B75AF49-F8C4-4F49-95DE-FBB3E9E6D61C}" type="presOf" srcId="{940E62A7-8389-4011-82F9-1956460DE537}" destId="{CD882181-9E54-46D3-97FA-E39E7886A0CC}" srcOrd="0" destOrd="0" presId="urn:microsoft.com/office/officeart/2005/8/layout/vList2"/>
    <dgm:cxn modelId="{41D7D2E6-BA1C-4839-9773-824F327478B7}" type="presParOf" srcId="{2159D644-E23F-4706-A216-2E7D14E37138}" destId="{CD882181-9E54-46D3-97FA-E39E7886A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3975D32-B531-443E-8118-EA62A025D0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E62A7-8389-4011-82F9-1956460DE537}">
      <dgm:prSet custT="1"/>
      <dgm:spPr/>
      <dgm:t>
        <a:bodyPr/>
        <a:lstStyle/>
        <a:p>
          <a:pPr algn="l" rtl="0"/>
          <a:endParaRPr lang="en-US" sz="1800" dirty="0" smtClean="0"/>
        </a:p>
        <a:p>
          <a:pPr algn="ctr" rtl="0"/>
          <a:r>
            <a:rPr lang="ka-GE" sz="1800" dirty="0" smtClean="0"/>
            <a:t>შშმ პირთა თანაბარი შესაძლებლობების  უზრუნველყოფის 2014-2016 წწ სამთავრობო სამოქმედო გეგმა </a:t>
          </a:r>
          <a:r>
            <a:rPr lang="en-US" sz="1800" dirty="0" smtClean="0"/>
            <a:t>(3)                                                                                     </a:t>
          </a:r>
          <a:r>
            <a:rPr lang="ka-GE" sz="1800" dirty="0" smtClean="0"/>
            <a:t>შშმ პირთა დასაქმების </a:t>
          </a:r>
          <a:r>
            <a:rPr lang="en-US" sz="1800" dirty="0" smtClean="0"/>
            <a:t> </a:t>
          </a:r>
          <a:r>
            <a:rPr lang="ka-GE" sz="1800" dirty="0" smtClean="0"/>
            <a:t>ხელშეწყობა</a:t>
          </a:r>
          <a:endParaRPr lang="en-US" sz="1800" dirty="0" smtClean="0"/>
        </a:p>
        <a:p>
          <a:pPr algn="ctr" rtl="0"/>
          <a:endParaRPr lang="en-US" dirty="0"/>
        </a:p>
      </dgm:t>
    </dgm:pt>
    <dgm:pt modelId="{6E0CA273-FA4D-496E-B83C-03D7347726CC}" type="parTrans" cxnId="{00C8940B-E338-4D2E-B8BE-FBB9BA27BF43}">
      <dgm:prSet/>
      <dgm:spPr/>
      <dgm:t>
        <a:bodyPr/>
        <a:lstStyle/>
        <a:p>
          <a:endParaRPr lang="en-US"/>
        </a:p>
      </dgm:t>
    </dgm:pt>
    <dgm:pt modelId="{1DB5D0C2-2FE2-4915-9E83-8505A7DF3FA5}" type="sibTrans" cxnId="{00C8940B-E338-4D2E-B8BE-FBB9BA27BF43}">
      <dgm:prSet/>
      <dgm:spPr/>
      <dgm:t>
        <a:bodyPr/>
        <a:lstStyle/>
        <a:p>
          <a:endParaRPr lang="en-US"/>
        </a:p>
      </dgm:t>
    </dgm:pt>
    <dgm:pt modelId="{2159D644-E23F-4706-A216-2E7D14E37138}" type="pres">
      <dgm:prSet presAssocID="{D3975D32-B531-443E-8118-EA62A025D0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882181-9E54-46D3-97FA-E39E7886A0CC}" type="pres">
      <dgm:prSet presAssocID="{940E62A7-8389-4011-82F9-1956460DE5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BB8A2F-3887-490D-B747-E917B8720724}" type="presOf" srcId="{D3975D32-B531-443E-8118-EA62A025D0EA}" destId="{2159D644-E23F-4706-A216-2E7D14E37138}" srcOrd="0" destOrd="0" presId="urn:microsoft.com/office/officeart/2005/8/layout/vList2"/>
    <dgm:cxn modelId="{00C8940B-E338-4D2E-B8BE-FBB9BA27BF43}" srcId="{D3975D32-B531-443E-8118-EA62A025D0EA}" destId="{940E62A7-8389-4011-82F9-1956460DE537}" srcOrd="0" destOrd="0" parTransId="{6E0CA273-FA4D-496E-B83C-03D7347726CC}" sibTransId="{1DB5D0C2-2FE2-4915-9E83-8505A7DF3FA5}"/>
    <dgm:cxn modelId="{15BD3081-EB9A-4E9B-8F80-64134D3F72DA}" type="presOf" srcId="{940E62A7-8389-4011-82F9-1956460DE537}" destId="{CD882181-9E54-46D3-97FA-E39E7886A0CC}" srcOrd="0" destOrd="0" presId="urn:microsoft.com/office/officeart/2005/8/layout/vList2"/>
    <dgm:cxn modelId="{3D0B217F-EADA-410B-8D10-7CAE7B237FF5}" type="presParOf" srcId="{2159D644-E23F-4706-A216-2E7D14E37138}" destId="{CD882181-9E54-46D3-97FA-E39E7886A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3975D32-B531-443E-8118-EA62A025D0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E62A7-8389-4011-82F9-1956460DE537}">
      <dgm:prSet custT="1"/>
      <dgm:spPr/>
      <dgm:t>
        <a:bodyPr/>
        <a:lstStyle/>
        <a:p>
          <a:pPr algn="l" rtl="0"/>
          <a:endParaRPr lang="en-US" sz="1800" dirty="0" smtClean="0"/>
        </a:p>
        <a:p>
          <a:pPr algn="ctr" rtl="0"/>
          <a:r>
            <a:rPr lang="ka-GE" sz="1800" dirty="0" smtClean="0"/>
            <a:t>შშმ პირთა თანაბარი შესაძლებლობების  უზრუნველყოფის 2014-2016 წწ სამთავრობო სამოქმედო გეგმა </a:t>
          </a:r>
          <a:r>
            <a:rPr lang="en-US" sz="1800" dirty="0" smtClean="0"/>
            <a:t>(</a:t>
          </a:r>
          <a:r>
            <a:rPr lang="ka-GE" sz="1800" dirty="0" smtClean="0"/>
            <a:t>4</a:t>
          </a:r>
          <a:r>
            <a:rPr lang="en-US" sz="1800" dirty="0" smtClean="0"/>
            <a:t>)                                                                                     </a:t>
          </a:r>
          <a:r>
            <a:rPr lang="ka-GE" sz="1800" dirty="0" smtClean="0"/>
            <a:t>შშმ პირთა დასაქმების </a:t>
          </a:r>
          <a:r>
            <a:rPr lang="en-US" sz="1800" dirty="0" smtClean="0"/>
            <a:t> </a:t>
          </a:r>
          <a:r>
            <a:rPr lang="ka-GE" sz="1800" dirty="0" smtClean="0"/>
            <a:t>ხელშეწყობა</a:t>
          </a:r>
          <a:endParaRPr lang="en-US" sz="1800" dirty="0" smtClean="0"/>
        </a:p>
        <a:p>
          <a:pPr algn="ctr" rtl="0"/>
          <a:endParaRPr lang="en-US" dirty="0"/>
        </a:p>
      </dgm:t>
    </dgm:pt>
    <dgm:pt modelId="{6E0CA273-FA4D-496E-B83C-03D7347726CC}" type="parTrans" cxnId="{00C8940B-E338-4D2E-B8BE-FBB9BA27BF43}">
      <dgm:prSet/>
      <dgm:spPr/>
      <dgm:t>
        <a:bodyPr/>
        <a:lstStyle/>
        <a:p>
          <a:endParaRPr lang="en-US"/>
        </a:p>
      </dgm:t>
    </dgm:pt>
    <dgm:pt modelId="{1DB5D0C2-2FE2-4915-9E83-8505A7DF3FA5}" type="sibTrans" cxnId="{00C8940B-E338-4D2E-B8BE-FBB9BA27BF43}">
      <dgm:prSet/>
      <dgm:spPr/>
      <dgm:t>
        <a:bodyPr/>
        <a:lstStyle/>
        <a:p>
          <a:endParaRPr lang="en-US"/>
        </a:p>
      </dgm:t>
    </dgm:pt>
    <dgm:pt modelId="{2159D644-E23F-4706-A216-2E7D14E37138}" type="pres">
      <dgm:prSet presAssocID="{D3975D32-B531-443E-8118-EA62A025D0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882181-9E54-46D3-97FA-E39E7886A0CC}" type="pres">
      <dgm:prSet presAssocID="{940E62A7-8389-4011-82F9-1956460DE5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62CBE1-8085-42EA-B90E-E21559087BE7}" type="presOf" srcId="{940E62A7-8389-4011-82F9-1956460DE537}" destId="{CD882181-9E54-46D3-97FA-E39E7886A0CC}" srcOrd="0" destOrd="0" presId="urn:microsoft.com/office/officeart/2005/8/layout/vList2"/>
    <dgm:cxn modelId="{57BDF85B-F9E5-47AD-B4C1-C2700B4E7485}" type="presOf" srcId="{D3975D32-B531-443E-8118-EA62A025D0EA}" destId="{2159D644-E23F-4706-A216-2E7D14E37138}" srcOrd="0" destOrd="0" presId="urn:microsoft.com/office/officeart/2005/8/layout/vList2"/>
    <dgm:cxn modelId="{00C8940B-E338-4D2E-B8BE-FBB9BA27BF43}" srcId="{D3975D32-B531-443E-8118-EA62A025D0EA}" destId="{940E62A7-8389-4011-82F9-1956460DE537}" srcOrd="0" destOrd="0" parTransId="{6E0CA273-FA4D-496E-B83C-03D7347726CC}" sibTransId="{1DB5D0C2-2FE2-4915-9E83-8505A7DF3FA5}"/>
    <dgm:cxn modelId="{A54E39EF-B672-4FAB-96D9-7A97ACAE305C}" type="presParOf" srcId="{2159D644-E23F-4706-A216-2E7D14E37138}" destId="{CD882181-9E54-46D3-97FA-E39E7886A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3975D32-B531-443E-8118-EA62A025D0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E62A7-8389-4011-82F9-1956460DE537}">
      <dgm:prSet custT="1"/>
      <dgm:spPr/>
      <dgm:t>
        <a:bodyPr/>
        <a:lstStyle/>
        <a:p>
          <a:pPr algn="l" rtl="0"/>
          <a:endParaRPr lang="en-US" sz="1800" dirty="0" smtClean="0">
            <a:solidFill>
              <a:schemeClr val="bg1"/>
            </a:solidFill>
          </a:endParaRPr>
        </a:p>
        <a:p>
          <a:pPr algn="ctr" rtl="0"/>
          <a:r>
            <a:rPr lang="ka-GE" sz="1800" b="1" dirty="0" smtClean="0">
              <a:solidFill>
                <a:schemeClr val="bg1"/>
              </a:solidFill>
            </a:rPr>
            <a:t>საქართველოს შრომის ბაზრის  ფორმირების სახელწმიფო სტრატეგია და განხორციელების სამოქმედო გეგმა </a:t>
          </a:r>
          <a:r>
            <a:rPr lang="en-US" sz="1800" b="1" dirty="0" smtClean="0">
              <a:solidFill>
                <a:schemeClr val="bg1"/>
              </a:solidFill>
            </a:rPr>
            <a:t>2015-2018</a:t>
          </a:r>
          <a:endParaRPr lang="ka-GE" sz="1800" b="1" dirty="0" smtClean="0">
            <a:solidFill>
              <a:schemeClr val="bg1"/>
            </a:solidFill>
          </a:endParaRPr>
        </a:p>
        <a:p>
          <a:pPr algn="ctr" rtl="0"/>
          <a:endParaRPr lang="en-US" dirty="0">
            <a:solidFill>
              <a:schemeClr val="bg1"/>
            </a:solidFill>
          </a:endParaRPr>
        </a:p>
      </dgm:t>
    </dgm:pt>
    <dgm:pt modelId="{6E0CA273-FA4D-496E-B83C-03D7347726CC}" type="parTrans" cxnId="{00C8940B-E338-4D2E-B8BE-FBB9BA27BF43}">
      <dgm:prSet/>
      <dgm:spPr/>
      <dgm:t>
        <a:bodyPr/>
        <a:lstStyle/>
        <a:p>
          <a:endParaRPr lang="en-US"/>
        </a:p>
      </dgm:t>
    </dgm:pt>
    <dgm:pt modelId="{1DB5D0C2-2FE2-4915-9E83-8505A7DF3FA5}" type="sibTrans" cxnId="{00C8940B-E338-4D2E-B8BE-FBB9BA27BF43}">
      <dgm:prSet/>
      <dgm:spPr/>
      <dgm:t>
        <a:bodyPr/>
        <a:lstStyle/>
        <a:p>
          <a:endParaRPr lang="en-US"/>
        </a:p>
      </dgm:t>
    </dgm:pt>
    <dgm:pt modelId="{2159D644-E23F-4706-A216-2E7D14E37138}" type="pres">
      <dgm:prSet presAssocID="{D3975D32-B531-443E-8118-EA62A025D0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882181-9E54-46D3-97FA-E39E7886A0CC}" type="pres">
      <dgm:prSet presAssocID="{940E62A7-8389-4011-82F9-1956460DE5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C8940B-E338-4D2E-B8BE-FBB9BA27BF43}" srcId="{D3975D32-B531-443E-8118-EA62A025D0EA}" destId="{940E62A7-8389-4011-82F9-1956460DE537}" srcOrd="0" destOrd="0" parTransId="{6E0CA273-FA4D-496E-B83C-03D7347726CC}" sibTransId="{1DB5D0C2-2FE2-4915-9E83-8505A7DF3FA5}"/>
    <dgm:cxn modelId="{CA49369B-896C-4235-BF48-430BCCF514F5}" type="presOf" srcId="{940E62A7-8389-4011-82F9-1956460DE537}" destId="{CD882181-9E54-46D3-97FA-E39E7886A0CC}" srcOrd="0" destOrd="0" presId="urn:microsoft.com/office/officeart/2005/8/layout/vList2"/>
    <dgm:cxn modelId="{B491D7FA-3E1B-4588-B332-6E9F3B9BE470}" type="presOf" srcId="{D3975D32-B531-443E-8118-EA62A025D0EA}" destId="{2159D644-E23F-4706-A216-2E7D14E37138}" srcOrd="0" destOrd="0" presId="urn:microsoft.com/office/officeart/2005/8/layout/vList2"/>
    <dgm:cxn modelId="{0E0A489B-7054-40ED-A61A-4D8D2E4191E8}" type="presParOf" srcId="{2159D644-E23F-4706-A216-2E7D14E37138}" destId="{CD882181-9E54-46D3-97FA-E39E7886A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3975D32-B531-443E-8118-EA62A025D0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E62A7-8389-4011-82F9-1956460DE537}">
      <dgm:prSet custT="1"/>
      <dgm:spPr/>
      <dgm:t>
        <a:bodyPr/>
        <a:lstStyle/>
        <a:p>
          <a:pPr algn="ctr" rtl="0"/>
          <a:r>
            <a:rPr lang="ka-GE" sz="1800" dirty="0" smtClean="0">
              <a:effectLst/>
              <a:latin typeface="+mn-lt"/>
              <a:ea typeface="Calibri"/>
              <a:cs typeface="Times New Roman"/>
            </a:rPr>
            <a:t>სახელწმიფო პროგრამა - შრომისა და დასაქმების პოლიტიკის დეპარტამენტი </a:t>
          </a:r>
          <a:endParaRPr lang="en-US" dirty="0"/>
        </a:p>
      </dgm:t>
    </dgm:pt>
    <dgm:pt modelId="{6E0CA273-FA4D-496E-B83C-03D7347726CC}" type="parTrans" cxnId="{00C8940B-E338-4D2E-B8BE-FBB9BA27BF43}">
      <dgm:prSet/>
      <dgm:spPr/>
      <dgm:t>
        <a:bodyPr/>
        <a:lstStyle/>
        <a:p>
          <a:endParaRPr lang="en-US"/>
        </a:p>
      </dgm:t>
    </dgm:pt>
    <dgm:pt modelId="{1DB5D0C2-2FE2-4915-9E83-8505A7DF3FA5}" type="sibTrans" cxnId="{00C8940B-E338-4D2E-B8BE-FBB9BA27BF43}">
      <dgm:prSet/>
      <dgm:spPr/>
      <dgm:t>
        <a:bodyPr/>
        <a:lstStyle/>
        <a:p>
          <a:endParaRPr lang="en-US"/>
        </a:p>
      </dgm:t>
    </dgm:pt>
    <dgm:pt modelId="{2159D644-E23F-4706-A216-2E7D14E37138}" type="pres">
      <dgm:prSet presAssocID="{D3975D32-B531-443E-8118-EA62A025D0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882181-9E54-46D3-97FA-E39E7886A0CC}" type="pres">
      <dgm:prSet presAssocID="{940E62A7-8389-4011-82F9-1956460DE5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C8940B-E338-4D2E-B8BE-FBB9BA27BF43}" srcId="{D3975D32-B531-443E-8118-EA62A025D0EA}" destId="{940E62A7-8389-4011-82F9-1956460DE537}" srcOrd="0" destOrd="0" parTransId="{6E0CA273-FA4D-496E-B83C-03D7347726CC}" sibTransId="{1DB5D0C2-2FE2-4915-9E83-8505A7DF3FA5}"/>
    <dgm:cxn modelId="{3809A2E8-9076-4CB6-9383-E39C5F4ADE14}" type="presOf" srcId="{D3975D32-B531-443E-8118-EA62A025D0EA}" destId="{2159D644-E23F-4706-A216-2E7D14E37138}" srcOrd="0" destOrd="0" presId="urn:microsoft.com/office/officeart/2005/8/layout/vList2"/>
    <dgm:cxn modelId="{4AF05395-D288-433C-9945-F2EA0A612CF9}" type="presOf" srcId="{940E62A7-8389-4011-82F9-1956460DE537}" destId="{CD882181-9E54-46D3-97FA-E39E7886A0CC}" srcOrd="0" destOrd="0" presId="urn:microsoft.com/office/officeart/2005/8/layout/vList2"/>
    <dgm:cxn modelId="{5AC68DDD-E6BB-4AF1-BCEC-2901AEC3D205}" type="presParOf" srcId="{2159D644-E23F-4706-A216-2E7D14E37138}" destId="{CD882181-9E54-46D3-97FA-E39E7886A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819FACE-E831-44B0-9BEE-B1D7B35B6E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481BB26-2E2B-4852-BE4D-2279BCD23BBD}">
      <dgm:prSet/>
      <dgm:spPr/>
      <dgm:t>
        <a:bodyPr/>
        <a:lstStyle/>
        <a:p>
          <a:pPr algn="ctr" rtl="0"/>
          <a:r>
            <a:rPr lang="ka-GE" smtClean="0"/>
            <a:t>პროგრამული ბიუჯეტი</a:t>
          </a:r>
          <a:endParaRPr lang="en-US"/>
        </a:p>
      </dgm:t>
    </dgm:pt>
    <dgm:pt modelId="{641616E2-15B8-456F-9A4B-66B92F64A3F2}" type="parTrans" cxnId="{A0EB23F2-D8FF-408E-95E0-D1710E9B3395}">
      <dgm:prSet/>
      <dgm:spPr/>
      <dgm:t>
        <a:bodyPr/>
        <a:lstStyle/>
        <a:p>
          <a:endParaRPr lang="en-US"/>
        </a:p>
      </dgm:t>
    </dgm:pt>
    <dgm:pt modelId="{F6AF51A9-5BF7-41FE-ADA6-300EFFA4E955}" type="sibTrans" cxnId="{A0EB23F2-D8FF-408E-95E0-D1710E9B3395}">
      <dgm:prSet/>
      <dgm:spPr/>
      <dgm:t>
        <a:bodyPr/>
        <a:lstStyle/>
        <a:p>
          <a:endParaRPr lang="en-US"/>
        </a:p>
      </dgm:t>
    </dgm:pt>
    <dgm:pt modelId="{9E22E69E-CC40-4441-9567-304B98D67B00}" type="pres">
      <dgm:prSet presAssocID="{E819FACE-E831-44B0-9BEE-B1D7B35B6E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AAF778-BA6F-4877-82A6-89DF341433A3}" type="pres">
      <dgm:prSet presAssocID="{7481BB26-2E2B-4852-BE4D-2279BCD23B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9250A6-418E-4F00-847B-138EDBD3CEBA}" type="presOf" srcId="{E819FACE-E831-44B0-9BEE-B1D7B35B6EC0}" destId="{9E22E69E-CC40-4441-9567-304B98D67B00}" srcOrd="0" destOrd="0" presId="urn:microsoft.com/office/officeart/2005/8/layout/vList2"/>
    <dgm:cxn modelId="{0C785886-E786-4BBB-914C-01C159EE0E73}" type="presOf" srcId="{7481BB26-2E2B-4852-BE4D-2279BCD23BBD}" destId="{69AAF778-BA6F-4877-82A6-89DF341433A3}" srcOrd="0" destOrd="0" presId="urn:microsoft.com/office/officeart/2005/8/layout/vList2"/>
    <dgm:cxn modelId="{A0EB23F2-D8FF-408E-95E0-D1710E9B3395}" srcId="{E819FACE-E831-44B0-9BEE-B1D7B35B6EC0}" destId="{7481BB26-2E2B-4852-BE4D-2279BCD23BBD}" srcOrd="0" destOrd="0" parTransId="{641616E2-15B8-456F-9A4B-66B92F64A3F2}" sibTransId="{F6AF51A9-5BF7-41FE-ADA6-300EFFA4E955}"/>
    <dgm:cxn modelId="{A8432D6E-3F5D-4718-A372-AD4EB3A7B94B}" type="presParOf" srcId="{9E22E69E-CC40-4441-9567-304B98D67B00}" destId="{69AAF778-BA6F-4877-82A6-89DF341433A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3975D32-B531-443E-8118-EA62A025D0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0E62A7-8389-4011-82F9-1956460DE537}">
      <dgm:prSet custT="1"/>
      <dgm:spPr/>
      <dgm:t>
        <a:bodyPr/>
        <a:lstStyle/>
        <a:p>
          <a:pPr algn="ctr" rtl="0"/>
          <a:r>
            <a:rPr lang="ka-GE" sz="1800" dirty="0" smtClean="0"/>
            <a:t>მემორანდუმი </a:t>
          </a:r>
          <a:r>
            <a:rPr lang="ka-GE" sz="1400" i="1" u="sng" dirty="0" smtClean="0"/>
            <a:t>(პროექტი)</a:t>
          </a:r>
          <a:endParaRPr lang="ka-GE" sz="1400" i="1" u="sng" dirty="0" smtClean="0"/>
        </a:p>
        <a:p>
          <a:pPr algn="ctr" rtl="0"/>
          <a:r>
            <a:rPr lang="ka-GE" sz="1400" dirty="0" smtClean="0"/>
            <a:t>საქართველოს განათლებისა და მეცნიერების სამინისტროს, საქართველოს შრომის, ჯანმრთელობისა და სოციალური დაცვის სამინისტროს და სოციალური მომსახურების სააგენტოს შორის</a:t>
          </a:r>
          <a:endParaRPr lang="en-US" sz="1400" dirty="0"/>
        </a:p>
      </dgm:t>
    </dgm:pt>
    <dgm:pt modelId="{6E0CA273-FA4D-496E-B83C-03D7347726CC}" type="parTrans" cxnId="{00C8940B-E338-4D2E-B8BE-FBB9BA27BF43}">
      <dgm:prSet/>
      <dgm:spPr/>
      <dgm:t>
        <a:bodyPr/>
        <a:lstStyle/>
        <a:p>
          <a:endParaRPr lang="en-US"/>
        </a:p>
      </dgm:t>
    </dgm:pt>
    <dgm:pt modelId="{1DB5D0C2-2FE2-4915-9E83-8505A7DF3FA5}" type="sibTrans" cxnId="{00C8940B-E338-4D2E-B8BE-FBB9BA27BF43}">
      <dgm:prSet/>
      <dgm:spPr/>
      <dgm:t>
        <a:bodyPr/>
        <a:lstStyle/>
        <a:p>
          <a:endParaRPr lang="en-US"/>
        </a:p>
      </dgm:t>
    </dgm:pt>
    <dgm:pt modelId="{2159D644-E23F-4706-A216-2E7D14E37138}" type="pres">
      <dgm:prSet presAssocID="{D3975D32-B531-443E-8118-EA62A025D0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882181-9E54-46D3-97FA-E39E7886A0CC}" type="pres">
      <dgm:prSet presAssocID="{940E62A7-8389-4011-82F9-1956460DE537}" presName="parentText" presStyleLbl="node1" presStyleIdx="0" presStyleCnt="1" custLinFactNeighborX="926" custLinFactNeighborY="-214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8E6AA1-1FE2-425F-8152-C49EC907BF04}" type="presOf" srcId="{940E62A7-8389-4011-82F9-1956460DE537}" destId="{CD882181-9E54-46D3-97FA-E39E7886A0CC}" srcOrd="0" destOrd="0" presId="urn:microsoft.com/office/officeart/2005/8/layout/vList2"/>
    <dgm:cxn modelId="{00C8940B-E338-4D2E-B8BE-FBB9BA27BF43}" srcId="{D3975D32-B531-443E-8118-EA62A025D0EA}" destId="{940E62A7-8389-4011-82F9-1956460DE537}" srcOrd="0" destOrd="0" parTransId="{6E0CA273-FA4D-496E-B83C-03D7347726CC}" sibTransId="{1DB5D0C2-2FE2-4915-9E83-8505A7DF3FA5}"/>
    <dgm:cxn modelId="{EE8E08C0-8615-43E3-81B0-4D4095FB3676}" type="presOf" srcId="{D3975D32-B531-443E-8118-EA62A025D0EA}" destId="{2159D644-E23F-4706-A216-2E7D14E37138}" srcOrd="0" destOrd="0" presId="urn:microsoft.com/office/officeart/2005/8/layout/vList2"/>
    <dgm:cxn modelId="{25F9F68A-F4DF-4B95-B2A5-F1A47C391017}" type="presParOf" srcId="{2159D644-E23F-4706-A216-2E7D14E37138}" destId="{CD882181-9E54-46D3-97FA-E39E7886A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95D0FFB-CCCB-4F05-8843-077BB071B99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32DEC5-4981-4148-80C5-B1B378BB344B}">
      <dgm:prSet custT="1"/>
      <dgm:spPr/>
      <dgm:t>
        <a:bodyPr/>
        <a:lstStyle/>
        <a:p>
          <a:pPr rtl="0"/>
          <a:r>
            <a:rPr lang="ka-GE" sz="3000" dirty="0" smtClean="0"/>
            <a:t>რა არის საჭირო?</a:t>
          </a:r>
          <a:endParaRPr lang="en-US" sz="3000" dirty="0"/>
        </a:p>
      </dgm:t>
    </dgm:pt>
    <dgm:pt modelId="{A0E8B10F-A29A-4F5D-9C03-08571AA87717}" type="parTrans" cxnId="{1408CADE-524D-4CE6-8222-9749DB7EBD96}">
      <dgm:prSet/>
      <dgm:spPr/>
      <dgm:t>
        <a:bodyPr/>
        <a:lstStyle/>
        <a:p>
          <a:endParaRPr lang="en-US"/>
        </a:p>
      </dgm:t>
    </dgm:pt>
    <dgm:pt modelId="{6C9EC228-5477-4D68-B838-9BE44CEACBF7}" type="sibTrans" cxnId="{1408CADE-524D-4CE6-8222-9749DB7EBD96}">
      <dgm:prSet/>
      <dgm:spPr/>
      <dgm:t>
        <a:bodyPr/>
        <a:lstStyle/>
        <a:p>
          <a:endParaRPr lang="en-US"/>
        </a:p>
      </dgm:t>
    </dgm:pt>
    <dgm:pt modelId="{9AED05EB-24C0-4D61-9102-318C77B93044}" type="pres">
      <dgm:prSet presAssocID="{895D0FFB-CCCB-4F05-8843-077BB071B9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7F8E89-BB01-46BD-A901-5FF5EA2DF440}" type="pres">
      <dgm:prSet presAssocID="{895D0FFB-CCCB-4F05-8843-077BB071B99B}" presName="arrow" presStyleLbl="bgShp" presStyleIdx="0" presStyleCnt="1"/>
      <dgm:spPr/>
    </dgm:pt>
    <dgm:pt modelId="{856F7079-C9F3-42C3-A61C-DAB508AEFEC3}" type="pres">
      <dgm:prSet presAssocID="{895D0FFB-CCCB-4F05-8843-077BB071B99B}" presName="linearProcess" presStyleCnt="0"/>
      <dgm:spPr/>
    </dgm:pt>
    <dgm:pt modelId="{E82F3F38-C0D1-438D-A4B8-B56E5B4AD33C}" type="pres">
      <dgm:prSet presAssocID="{1032DEC5-4981-4148-80C5-B1B378BB344B}" presName="textNode" presStyleLbl="node1" presStyleIdx="0" presStyleCnt="1" custScaleX="147138" custScaleY="139092" custLinFactNeighborX="-5742" custLinFactNeighborY="57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651EE2-64CD-40B1-8DD6-FFB66777B68F}" type="presOf" srcId="{895D0FFB-CCCB-4F05-8843-077BB071B99B}" destId="{9AED05EB-24C0-4D61-9102-318C77B93044}" srcOrd="0" destOrd="0" presId="urn:microsoft.com/office/officeart/2005/8/layout/hProcess9"/>
    <dgm:cxn modelId="{1061D113-D646-4DC9-8EA0-64713AB5B7A7}" type="presOf" srcId="{1032DEC5-4981-4148-80C5-B1B378BB344B}" destId="{E82F3F38-C0D1-438D-A4B8-B56E5B4AD33C}" srcOrd="0" destOrd="0" presId="urn:microsoft.com/office/officeart/2005/8/layout/hProcess9"/>
    <dgm:cxn modelId="{1408CADE-524D-4CE6-8222-9749DB7EBD96}" srcId="{895D0FFB-CCCB-4F05-8843-077BB071B99B}" destId="{1032DEC5-4981-4148-80C5-B1B378BB344B}" srcOrd="0" destOrd="0" parTransId="{A0E8B10F-A29A-4F5D-9C03-08571AA87717}" sibTransId="{6C9EC228-5477-4D68-B838-9BE44CEACBF7}"/>
    <dgm:cxn modelId="{AC291942-89B5-4657-8797-2E78912BA9E7}" type="presParOf" srcId="{9AED05EB-24C0-4D61-9102-318C77B93044}" destId="{937F8E89-BB01-46BD-A901-5FF5EA2DF440}" srcOrd="0" destOrd="0" presId="urn:microsoft.com/office/officeart/2005/8/layout/hProcess9"/>
    <dgm:cxn modelId="{EA7120BB-D150-4174-B036-3ECD342802A3}" type="presParOf" srcId="{9AED05EB-24C0-4D61-9102-318C77B93044}" destId="{856F7079-C9F3-42C3-A61C-DAB508AEFEC3}" srcOrd="1" destOrd="0" presId="urn:microsoft.com/office/officeart/2005/8/layout/hProcess9"/>
    <dgm:cxn modelId="{9B55E05B-0CC3-4802-8270-AFC36AAD42D4}" type="presParOf" srcId="{856F7079-C9F3-42C3-A61C-DAB508AEFEC3}" destId="{E82F3F38-C0D1-438D-A4B8-B56E5B4AD33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E0E6394-520F-4C09-A75E-4ADD18DCB18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079326-9065-4D77-9D42-20303E742B66}">
      <dgm:prSet/>
      <dgm:spPr/>
      <dgm:t>
        <a:bodyPr/>
        <a:lstStyle/>
        <a:p>
          <a:pPr rtl="0"/>
          <a:r>
            <a:rPr lang="ka-GE" dirty="0" smtClean="0">
              <a:solidFill>
                <a:schemeClr val="tx2">
                  <a:lumMod val="75000"/>
                </a:schemeClr>
              </a:solidFill>
            </a:rPr>
            <a:t>კითხვები?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F33E5EF9-45FA-429B-87BB-5534EF33D34D}" type="parTrans" cxnId="{9842597C-DE2A-4B09-963A-AE24EFF75AB9}">
      <dgm:prSet/>
      <dgm:spPr/>
      <dgm:t>
        <a:bodyPr/>
        <a:lstStyle/>
        <a:p>
          <a:endParaRPr lang="en-US"/>
        </a:p>
      </dgm:t>
    </dgm:pt>
    <dgm:pt modelId="{97432C02-31C9-40F2-932C-43B97762C017}" type="sibTrans" cxnId="{9842597C-DE2A-4B09-963A-AE24EFF75AB9}">
      <dgm:prSet/>
      <dgm:spPr/>
      <dgm:t>
        <a:bodyPr/>
        <a:lstStyle/>
        <a:p>
          <a:endParaRPr lang="en-US"/>
        </a:p>
      </dgm:t>
    </dgm:pt>
    <dgm:pt modelId="{2EBF18BF-805D-4D5D-B48A-44DD4C1FD66B}" type="pres">
      <dgm:prSet presAssocID="{8E0E6394-520F-4C09-A75E-4ADD18DCB18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B215F0-AD7A-43D0-A5DB-41DD10E16A5A}" type="pres">
      <dgm:prSet presAssocID="{B9079326-9065-4D77-9D42-20303E742B66}" presName="circle1" presStyleLbl="node1" presStyleIdx="0" presStyleCnt="1"/>
      <dgm:spPr/>
    </dgm:pt>
    <dgm:pt modelId="{3D170350-D92E-4514-9F1C-3D767099AD71}" type="pres">
      <dgm:prSet presAssocID="{B9079326-9065-4D77-9D42-20303E742B66}" presName="space" presStyleCnt="0"/>
      <dgm:spPr/>
    </dgm:pt>
    <dgm:pt modelId="{CED7B709-DCAB-476D-9C7A-ADB85D947E4E}" type="pres">
      <dgm:prSet presAssocID="{B9079326-9065-4D77-9D42-20303E742B66}" presName="rect1" presStyleLbl="alignAcc1" presStyleIdx="0" presStyleCnt="1"/>
      <dgm:spPr/>
      <dgm:t>
        <a:bodyPr/>
        <a:lstStyle/>
        <a:p>
          <a:endParaRPr lang="en-US"/>
        </a:p>
      </dgm:t>
    </dgm:pt>
    <dgm:pt modelId="{4B4375B3-B5AF-483F-88DA-FD343DE2DA33}" type="pres">
      <dgm:prSet presAssocID="{B9079326-9065-4D77-9D42-20303E742B6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2001C2-FEAB-4101-978B-2F95B8AC4E9E}" type="presOf" srcId="{B9079326-9065-4D77-9D42-20303E742B66}" destId="{CED7B709-DCAB-476D-9C7A-ADB85D947E4E}" srcOrd="0" destOrd="0" presId="urn:microsoft.com/office/officeart/2005/8/layout/target3"/>
    <dgm:cxn modelId="{9842597C-DE2A-4B09-963A-AE24EFF75AB9}" srcId="{8E0E6394-520F-4C09-A75E-4ADD18DCB184}" destId="{B9079326-9065-4D77-9D42-20303E742B66}" srcOrd="0" destOrd="0" parTransId="{F33E5EF9-45FA-429B-87BB-5534EF33D34D}" sibTransId="{97432C02-31C9-40F2-932C-43B97762C017}"/>
    <dgm:cxn modelId="{1D9F7169-CB2B-4A94-9E5E-7B942F27045A}" type="presOf" srcId="{8E0E6394-520F-4C09-A75E-4ADD18DCB184}" destId="{2EBF18BF-805D-4D5D-B48A-44DD4C1FD66B}" srcOrd="0" destOrd="0" presId="urn:microsoft.com/office/officeart/2005/8/layout/target3"/>
    <dgm:cxn modelId="{3823EE67-0F81-486E-8E7F-BB8FB7BAC934}" type="presOf" srcId="{B9079326-9065-4D77-9D42-20303E742B66}" destId="{4B4375B3-B5AF-483F-88DA-FD343DE2DA33}" srcOrd="1" destOrd="0" presId="urn:microsoft.com/office/officeart/2005/8/layout/target3"/>
    <dgm:cxn modelId="{EFC1A750-0389-4973-9AF2-247DB7A8EDF8}" type="presParOf" srcId="{2EBF18BF-805D-4D5D-B48A-44DD4C1FD66B}" destId="{B8B215F0-AD7A-43D0-A5DB-41DD10E16A5A}" srcOrd="0" destOrd="0" presId="urn:microsoft.com/office/officeart/2005/8/layout/target3"/>
    <dgm:cxn modelId="{2248A2B6-1366-4ED9-BE94-2B4544FB50D3}" type="presParOf" srcId="{2EBF18BF-805D-4D5D-B48A-44DD4C1FD66B}" destId="{3D170350-D92E-4514-9F1C-3D767099AD71}" srcOrd="1" destOrd="0" presId="urn:microsoft.com/office/officeart/2005/8/layout/target3"/>
    <dgm:cxn modelId="{77A35C48-00BD-462B-9ADE-3AAE79D4C2D1}" type="presParOf" srcId="{2EBF18BF-805D-4D5D-B48A-44DD4C1FD66B}" destId="{CED7B709-DCAB-476D-9C7A-ADB85D947E4E}" srcOrd="2" destOrd="0" presId="urn:microsoft.com/office/officeart/2005/8/layout/target3"/>
    <dgm:cxn modelId="{F5479448-A82A-48BD-9C14-DBDC69464D83}" type="presParOf" srcId="{2EBF18BF-805D-4D5D-B48A-44DD4C1FD66B}" destId="{4B4375B3-B5AF-483F-88DA-FD343DE2DA3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F397FA-40FD-4C5D-A9D2-3448DA87E8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C118DA-AD01-4E0F-8AFF-091DAAE320CC}">
      <dgm:prSet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200" dirty="0" smtClean="0"/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500" dirty="0" smtClean="0"/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500" dirty="0" smtClean="0"/>
        </a:p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3200" dirty="0" smtClean="0"/>
            <a:t>გაეროს კონვენცია შეზღუდული შესაძლებლობის მქონე პირთა უფლებების შესახებ </a:t>
          </a:r>
          <a:r>
            <a:rPr lang="en-US" sz="3200" dirty="0" smtClean="0"/>
            <a:t>(CRPD)</a:t>
          </a:r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500" dirty="0" smtClean="0"/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500" dirty="0" smtClean="0"/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dirty="0" smtClean="0"/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dirty="0"/>
        </a:p>
      </dgm:t>
    </dgm:pt>
    <dgm:pt modelId="{4A27E92F-4F07-4985-97FD-2E998E82B736}" type="parTrans" cxnId="{26846EF0-53BD-4F1E-A2EC-06F3C98F4293}">
      <dgm:prSet/>
      <dgm:spPr/>
      <dgm:t>
        <a:bodyPr/>
        <a:lstStyle/>
        <a:p>
          <a:endParaRPr lang="en-US"/>
        </a:p>
      </dgm:t>
    </dgm:pt>
    <dgm:pt modelId="{EDA43AE1-9D11-44B7-A2D4-7E4A3CB180F8}" type="sibTrans" cxnId="{26846EF0-53BD-4F1E-A2EC-06F3C98F4293}">
      <dgm:prSet/>
      <dgm:spPr/>
      <dgm:t>
        <a:bodyPr/>
        <a:lstStyle/>
        <a:p>
          <a:endParaRPr lang="en-US"/>
        </a:p>
      </dgm:t>
    </dgm:pt>
    <dgm:pt modelId="{76AE5117-3A58-44EC-BA09-840AC07A64D1}" type="pres">
      <dgm:prSet presAssocID="{30F397FA-40FD-4C5D-A9D2-3448DA87E8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8C8D72-CABA-4AAA-83C6-30DB510F08F7}" type="pres">
      <dgm:prSet presAssocID="{12C118DA-AD01-4E0F-8AFF-091DAAE320CC}" presName="parentText" presStyleLbl="node1" presStyleIdx="0" presStyleCnt="1" custScaleY="193563" custLinFactNeighborX="-7407" custLinFactNeighborY="-48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846EF0-53BD-4F1E-A2EC-06F3C98F4293}" srcId="{30F397FA-40FD-4C5D-A9D2-3448DA87E8D1}" destId="{12C118DA-AD01-4E0F-8AFF-091DAAE320CC}" srcOrd="0" destOrd="0" parTransId="{4A27E92F-4F07-4985-97FD-2E998E82B736}" sibTransId="{EDA43AE1-9D11-44B7-A2D4-7E4A3CB180F8}"/>
    <dgm:cxn modelId="{7DF44318-3108-477C-A3A6-562ADB2F1D57}" type="presOf" srcId="{12C118DA-AD01-4E0F-8AFF-091DAAE320CC}" destId="{7C8C8D72-CABA-4AAA-83C6-30DB510F08F7}" srcOrd="0" destOrd="0" presId="urn:microsoft.com/office/officeart/2005/8/layout/vList2"/>
    <dgm:cxn modelId="{4191E8DC-D9FE-4813-B1C7-5F094268BF26}" type="presOf" srcId="{30F397FA-40FD-4C5D-A9D2-3448DA87E8D1}" destId="{76AE5117-3A58-44EC-BA09-840AC07A64D1}" srcOrd="0" destOrd="0" presId="urn:microsoft.com/office/officeart/2005/8/layout/vList2"/>
    <dgm:cxn modelId="{33D2DE40-9925-4809-978E-5B0F25825E26}" type="presParOf" srcId="{76AE5117-3A58-44EC-BA09-840AC07A64D1}" destId="{7C8C8D72-CABA-4AAA-83C6-30DB510F08F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2B9D68-3400-47AA-AAF1-0C98EFAD5E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BA1ADE-F8AB-47EF-8EA8-560B4103C707}">
      <dgm:prSet/>
      <dgm:spPr/>
      <dgm:t>
        <a:bodyPr/>
        <a:lstStyle/>
        <a:p>
          <a:pPr rtl="0"/>
          <a:r>
            <a:rPr lang="ka-GE" dirty="0" smtClean="0"/>
            <a:t>სახელმწიფო პოლიტიკის დოკუმენტები</a:t>
          </a:r>
          <a:endParaRPr lang="en-US" dirty="0"/>
        </a:p>
      </dgm:t>
    </dgm:pt>
    <dgm:pt modelId="{D7CAF0E3-C86F-4BEF-942E-30A19F419BBE}" type="parTrans" cxnId="{4E8E467A-8921-481D-88B1-0F25871DA1E5}">
      <dgm:prSet/>
      <dgm:spPr/>
      <dgm:t>
        <a:bodyPr/>
        <a:lstStyle/>
        <a:p>
          <a:endParaRPr lang="en-US"/>
        </a:p>
      </dgm:t>
    </dgm:pt>
    <dgm:pt modelId="{1DFED7D6-993A-4878-B213-428AA4E690A7}" type="sibTrans" cxnId="{4E8E467A-8921-481D-88B1-0F25871DA1E5}">
      <dgm:prSet/>
      <dgm:spPr/>
      <dgm:t>
        <a:bodyPr/>
        <a:lstStyle/>
        <a:p>
          <a:endParaRPr lang="en-US"/>
        </a:p>
      </dgm:t>
    </dgm:pt>
    <dgm:pt modelId="{0C9C6877-6EA1-4C44-98CD-2F84161A552F}" type="pres">
      <dgm:prSet presAssocID="{4A2B9D68-3400-47AA-AAF1-0C98EFAD5E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00A4C6-C4C1-4CB7-A760-CB3CBC8F30DC}" type="pres">
      <dgm:prSet presAssocID="{AFBA1ADE-F8AB-47EF-8EA8-560B4103C70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8E467A-8921-481D-88B1-0F25871DA1E5}" srcId="{4A2B9D68-3400-47AA-AAF1-0C98EFAD5EF4}" destId="{AFBA1ADE-F8AB-47EF-8EA8-560B4103C707}" srcOrd="0" destOrd="0" parTransId="{D7CAF0E3-C86F-4BEF-942E-30A19F419BBE}" sibTransId="{1DFED7D6-993A-4878-B213-428AA4E690A7}"/>
    <dgm:cxn modelId="{D3D41DB8-F3EC-48A5-9527-DADE2E2C287B}" type="presOf" srcId="{4A2B9D68-3400-47AA-AAF1-0C98EFAD5EF4}" destId="{0C9C6877-6EA1-4C44-98CD-2F84161A552F}" srcOrd="0" destOrd="0" presId="urn:microsoft.com/office/officeart/2005/8/layout/vList2"/>
    <dgm:cxn modelId="{6480F63B-8BFD-4E3C-8029-9A1417BEE381}" type="presOf" srcId="{AFBA1ADE-F8AB-47EF-8EA8-560B4103C707}" destId="{EE00A4C6-C4C1-4CB7-A760-CB3CBC8F30DC}" srcOrd="0" destOrd="0" presId="urn:microsoft.com/office/officeart/2005/8/layout/vList2"/>
    <dgm:cxn modelId="{951FCECC-1D19-4E8E-AD6C-C2445E6FFF22}" type="presParOf" srcId="{0C9C6877-6EA1-4C44-98CD-2F84161A552F}" destId="{EE00A4C6-C4C1-4CB7-A760-CB3CBC8F30D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5A3FD9-D188-4AD5-9121-EAA12BF24AE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F8BB63-8249-4825-838E-5D57487AD23C}">
      <dgm:prSet/>
      <dgm:spPr/>
      <dgm:t>
        <a:bodyPr/>
        <a:lstStyle/>
        <a:p>
          <a:pPr rtl="0"/>
          <a:r>
            <a:rPr lang="ka-GE" dirty="0" smtClean="0"/>
            <a:t>კანონი „შეზღუდული შესაძლებლობის მქონე პირთა სოციალური დაცვის“ შესახებ</a:t>
          </a:r>
          <a:endParaRPr lang="en-US" dirty="0"/>
        </a:p>
      </dgm:t>
    </dgm:pt>
    <dgm:pt modelId="{61C8517F-7467-4E60-9F47-A7CFCEBBBEE1}" type="parTrans" cxnId="{21233DBC-9DAA-41D8-AE57-92E92A42D535}">
      <dgm:prSet/>
      <dgm:spPr/>
      <dgm:t>
        <a:bodyPr/>
        <a:lstStyle/>
        <a:p>
          <a:endParaRPr lang="en-US"/>
        </a:p>
      </dgm:t>
    </dgm:pt>
    <dgm:pt modelId="{C59C2E86-1168-4552-9C52-090738D660D4}" type="sibTrans" cxnId="{21233DBC-9DAA-41D8-AE57-92E92A42D535}">
      <dgm:prSet/>
      <dgm:spPr/>
      <dgm:t>
        <a:bodyPr/>
        <a:lstStyle/>
        <a:p>
          <a:endParaRPr lang="en-US"/>
        </a:p>
      </dgm:t>
    </dgm:pt>
    <dgm:pt modelId="{FA2EE197-43B4-454A-A2DD-26074C1BC14E}" type="pres">
      <dgm:prSet presAssocID="{FB5A3FD9-D188-4AD5-9121-EAA12BF24A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54EA60-50FD-40DC-94AB-2DEAF36E2CF7}" type="pres">
      <dgm:prSet presAssocID="{E3F8BB63-8249-4825-838E-5D57487AD23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0DBE8B-AE57-4EF5-AE88-6C4185C7BDB9}" type="presOf" srcId="{FB5A3FD9-D188-4AD5-9121-EAA12BF24AE5}" destId="{FA2EE197-43B4-454A-A2DD-26074C1BC14E}" srcOrd="0" destOrd="0" presId="urn:microsoft.com/office/officeart/2005/8/layout/vList2"/>
    <dgm:cxn modelId="{21233DBC-9DAA-41D8-AE57-92E92A42D535}" srcId="{FB5A3FD9-D188-4AD5-9121-EAA12BF24AE5}" destId="{E3F8BB63-8249-4825-838E-5D57487AD23C}" srcOrd="0" destOrd="0" parTransId="{61C8517F-7467-4E60-9F47-A7CFCEBBBEE1}" sibTransId="{C59C2E86-1168-4552-9C52-090738D660D4}"/>
    <dgm:cxn modelId="{2058238D-564B-44BC-89DE-B951623B7548}" type="presOf" srcId="{E3F8BB63-8249-4825-838E-5D57487AD23C}" destId="{F454EA60-50FD-40DC-94AB-2DEAF36E2CF7}" srcOrd="0" destOrd="0" presId="urn:microsoft.com/office/officeart/2005/8/layout/vList2"/>
    <dgm:cxn modelId="{616EF26C-69FA-449A-A984-F5113A084EA1}" type="presParOf" srcId="{FA2EE197-43B4-454A-A2DD-26074C1BC14E}" destId="{F454EA60-50FD-40DC-94AB-2DEAF36E2CF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EB5F04-F0D0-4D5E-8DFB-27F1E52253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34924A-D4B3-4B5E-ACFD-71566049EF9D}">
      <dgm:prSet/>
      <dgm:spPr/>
      <dgm:t>
        <a:bodyPr/>
        <a:lstStyle/>
        <a:p>
          <a:pPr rtl="0"/>
          <a:r>
            <a:rPr lang="ka-GE" dirty="0" smtClean="0"/>
            <a:t>პოლიტიკის შემუშავების მექანიზმი</a:t>
          </a:r>
          <a:endParaRPr lang="en-US" dirty="0"/>
        </a:p>
      </dgm:t>
    </dgm:pt>
    <dgm:pt modelId="{06BB5BAF-F8C6-4948-BD31-3825D7606009}" type="parTrans" cxnId="{3949FE8D-A3D3-4D13-B50C-9EE8F930ADAE}">
      <dgm:prSet/>
      <dgm:spPr/>
      <dgm:t>
        <a:bodyPr/>
        <a:lstStyle/>
        <a:p>
          <a:endParaRPr lang="en-US"/>
        </a:p>
      </dgm:t>
    </dgm:pt>
    <dgm:pt modelId="{8DC83278-9E78-43D4-813F-9DE85FD36F3C}" type="sibTrans" cxnId="{3949FE8D-A3D3-4D13-B50C-9EE8F930ADAE}">
      <dgm:prSet/>
      <dgm:spPr/>
      <dgm:t>
        <a:bodyPr/>
        <a:lstStyle/>
        <a:p>
          <a:endParaRPr lang="en-US"/>
        </a:p>
      </dgm:t>
    </dgm:pt>
    <dgm:pt modelId="{EF430C0F-A92A-4781-9600-0645391CC5B0}" type="pres">
      <dgm:prSet presAssocID="{2BEB5F04-F0D0-4D5E-8DFB-27F1E52253D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12F06A-87B1-4CE8-BE73-5333B440B4FB}" type="pres">
      <dgm:prSet presAssocID="{F834924A-D4B3-4B5E-ACFD-71566049EF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53884B-CA89-41F5-82B5-FFB3AD749A70}" type="presOf" srcId="{2BEB5F04-F0D0-4D5E-8DFB-27F1E52253DF}" destId="{EF430C0F-A92A-4781-9600-0645391CC5B0}" srcOrd="0" destOrd="0" presId="urn:microsoft.com/office/officeart/2005/8/layout/vList2"/>
    <dgm:cxn modelId="{3949FE8D-A3D3-4D13-B50C-9EE8F930ADAE}" srcId="{2BEB5F04-F0D0-4D5E-8DFB-27F1E52253DF}" destId="{F834924A-D4B3-4B5E-ACFD-71566049EF9D}" srcOrd="0" destOrd="0" parTransId="{06BB5BAF-F8C6-4948-BD31-3825D7606009}" sibTransId="{8DC83278-9E78-43D4-813F-9DE85FD36F3C}"/>
    <dgm:cxn modelId="{85EBE2C7-3E24-43B1-98AB-FC3FD8359875}" type="presOf" srcId="{F834924A-D4B3-4B5E-ACFD-71566049EF9D}" destId="{3312F06A-87B1-4CE8-BE73-5333B440B4FB}" srcOrd="0" destOrd="0" presId="urn:microsoft.com/office/officeart/2005/8/layout/vList2"/>
    <dgm:cxn modelId="{B6DB50BB-4F56-4083-9FD9-3D229B16B133}" type="presParOf" srcId="{EF430C0F-A92A-4781-9600-0645391CC5B0}" destId="{3312F06A-87B1-4CE8-BE73-5333B440B4F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E347C8-717B-4D35-AF8E-D3103F6E1D1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C0F72D-62C7-4873-B0F7-CCB44619A8D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ka-GE" sz="2200" b="0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საქართველოს ადამიანის უფლებების დაცვის სამთავრობო სამოქმედო გეგმის (2014–2015 წლებისთვის) </a:t>
          </a:r>
          <a:r>
            <a:rPr lang="ka-GE" sz="2200" b="1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საკოორდინაციო უწყებათაშორისი საბჭოს </a:t>
          </a:r>
          <a:r>
            <a:rPr lang="ka-GE" sz="2200" b="0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- განუსაზღვრელი ვადით მოქმედი საბჭო</a:t>
          </a:r>
          <a:endParaRPr lang="en-US" sz="2200" b="0" kern="1200" dirty="0">
            <a:solidFill>
              <a:schemeClr val="tx2">
                <a:lumMod val="75000"/>
              </a:schemeClr>
            </a:solidFill>
            <a:latin typeface="+mn-lt"/>
            <a:ea typeface="+mn-ea"/>
            <a:cs typeface="+mn-cs"/>
          </a:endParaRPr>
        </a:p>
      </dgm:t>
    </dgm:pt>
    <dgm:pt modelId="{31CCACCA-A300-497A-8942-33D1FC3AB484}" type="parTrans" cxnId="{A16E482E-88B1-48E2-8F3B-964E398E40B3}">
      <dgm:prSet/>
      <dgm:spPr/>
      <dgm:t>
        <a:bodyPr/>
        <a:lstStyle/>
        <a:p>
          <a:endParaRPr lang="en-US"/>
        </a:p>
      </dgm:t>
    </dgm:pt>
    <dgm:pt modelId="{20DB162C-6568-4B0F-85E7-A386ED4E1556}" type="sibTrans" cxnId="{A16E482E-88B1-48E2-8F3B-964E398E40B3}">
      <dgm:prSet/>
      <dgm:spPr/>
      <dgm:t>
        <a:bodyPr/>
        <a:lstStyle/>
        <a:p>
          <a:endParaRPr lang="en-US"/>
        </a:p>
      </dgm:t>
    </dgm:pt>
    <dgm:pt modelId="{BED3B287-4FF9-4F41-ADEF-92C94B023BF6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ka-GE" sz="1600" b="1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საბჭოს შემადგენლობაში აღმასრულებელი  ხელისუფლების</a:t>
          </a:r>
        </a:p>
        <a:p>
          <a:pPr algn="ctr"/>
          <a:r>
            <a:rPr lang="ka-GE" sz="1600" b="1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წარმომადგენელთა გარდა, არიან შესაბამის სფეროში საქმიანობის განმახორციელებელი არასამეწარმეო (არაკომერციული) იურიდიული პირების, ადვოკატთა ასოციაციის  და საერთაშორისო   ორგანიზაციების წარმომადგენლები, ექსპერტები და მეცნიერები</a:t>
          </a:r>
          <a:r>
            <a:rPr lang="ka-GE" sz="1600" b="1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.</a:t>
          </a:r>
        </a:p>
        <a:p>
          <a:pPr algn="ctr"/>
          <a:endParaRPr lang="ka-GE" sz="1600" b="1" kern="1200" dirty="0" smtClean="0">
            <a:solidFill>
              <a:schemeClr val="tx2">
                <a:lumMod val="75000"/>
              </a:schemeClr>
            </a:solidFill>
            <a:latin typeface="+mn-lt"/>
            <a:ea typeface="+mn-ea"/>
            <a:cs typeface="+mn-cs"/>
          </a:endParaRPr>
        </a:p>
        <a:p>
          <a:pPr algn="l"/>
          <a:r>
            <a:rPr lang="ka-GE" sz="1600" b="1" i="1" u="sng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სამმხრივი კომისია</a:t>
          </a:r>
          <a:endParaRPr lang="en-US" sz="1600" b="1" i="1" u="sng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gm:t>
    </dgm:pt>
    <dgm:pt modelId="{9E1F32CD-3401-4460-9CD9-2F811848F793}" type="parTrans" cxnId="{23301BCE-D866-4432-B046-95510A65A86A}">
      <dgm:prSet/>
      <dgm:spPr/>
      <dgm:t>
        <a:bodyPr/>
        <a:lstStyle/>
        <a:p>
          <a:endParaRPr lang="en-US"/>
        </a:p>
      </dgm:t>
    </dgm:pt>
    <dgm:pt modelId="{419B527B-2D65-4D17-8A37-996C34C9100F}" type="sibTrans" cxnId="{23301BCE-D866-4432-B046-95510A65A86A}">
      <dgm:prSet/>
      <dgm:spPr/>
      <dgm:t>
        <a:bodyPr/>
        <a:lstStyle/>
        <a:p>
          <a:endParaRPr lang="en-US"/>
        </a:p>
      </dgm:t>
    </dgm:pt>
    <dgm:pt modelId="{76DE37A6-BA19-4362-8B33-8432C798CAAF}" type="pres">
      <dgm:prSet presAssocID="{0EE347C8-717B-4D35-AF8E-D3103F6E1D1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58EA69D-9B0D-49D7-B8F8-640A7C6306CC}" type="pres">
      <dgm:prSet presAssocID="{91C0F72D-62C7-4873-B0F7-CCB44619A8D1}" presName="horFlow" presStyleCnt="0"/>
      <dgm:spPr/>
    </dgm:pt>
    <dgm:pt modelId="{4B4D7D88-40ED-4FE1-B086-3B9552A76EEC}" type="pres">
      <dgm:prSet presAssocID="{91C0F72D-62C7-4873-B0F7-CCB44619A8D1}" presName="bigChev" presStyleLbl="node1" presStyleIdx="0" presStyleCnt="2" custScaleX="129883" custScaleY="65670" custLinFactNeighborX="0" custLinFactNeighborY="1811"/>
      <dgm:spPr/>
      <dgm:t>
        <a:bodyPr/>
        <a:lstStyle/>
        <a:p>
          <a:endParaRPr lang="en-US"/>
        </a:p>
      </dgm:t>
    </dgm:pt>
    <dgm:pt modelId="{B3820578-41E2-4CAE-8918-ACD64C6D1C8D}" type="pres">
      <dgm:prSet presAssocID="{91C0F72D-62C7-4873-B0F7-CCB44619A8D1}" presName="vSp" presStyleCnt="0"/>
      <dgm:spPr/>
    </dgm:pt>
    <dgm:pt modelId="{09C6E46D-320E-4D5B-869B-3D40A611A6FA}" type="pres">
      <dgm:prSet presAssocID="{BED3B287-4FF9-4F41-ADEF-92C94B023BF6}" presName="horFlow" presStyleCnt="0"/>
      <dgm:spPr/>
    </dgm:pt>
    <dgm:pt modelId="{5D3E1CA6-5E18-4B9A-8251-4D8D8251CC8A}" type="pres">
      <dgm:prSet presAssocID="{BED3B287-4FF9-4F41-ADEF-92C94B023BF6}" presName="bigChev" presStyleLbl="node1" presStyleIdx="1" presStyleCnt="2" custScaleX="130779" custLinFactNeighborX="1118" custLinFactNeighborY="385"/>
      <dgm:spPr/>
      <dgm:t>
        <a:bodyPr/>
        <a:lstStyle/>
        <a:p>
          <a:endParaRPr lang="en-US"/>
        </a:p>
      </dgm:t>
    </dgm:pt>
  </dgm:ptLst>
  <dgm:cxnLst>
    <dgm:cxn modelId="{17072D70-6BAF-4697-97B1-12CA6D600AC2}" type="presOf" srcId="{91C0F72D-62C7-4873-B0F7-CCB44619A8D1}" destId="{4B4D7D88-40ED-4FE1-B086-3B9552A76EEC}" srcOrd="0" destOrd="0" presId="urn:microsoft.com/office/officeart/2005/8/layout/lProcess3"/>
    <dgm:cxn modelId="{A16E482E-88B1-48E2-8F3B-964E398E40B3}" srcId="{0EE347C8-717B-4D35-AF8E-D3103F6E1D18}" destId="{91C0F72D-62C7-4873-B0F7-CCB44619A8D1}" srcOrd="0" destOrd="0" parTransId="{31CCACCA-A300-497A-8942-33D1FC3AB484}" sibTransId="{20DB162C-6568-4B0F-85E7-A386ED4E1556}"/>
    <dgm:cxn modelId="{23301BCE-D866-4432-B046-95510A65A86A}" srcId="{0EE347C8-717B-4D35-AF8E-D3103F6E1D18}" destId="{BED3B287-4FF9-4F41-ADEF-92C94B023BF6}" srcOrd="1" destOrd="0" parTransId="{9E1F32CD-3401-4460-9CD9-2F811848F793}" sibTransId="{419B527B-2D65-4D17-8A37-996C34C9100F}"/>
    <dgm:cxn modelId="{12C368A8-5A9D-495A-9850-719AD05B5928}" type="presOf" srcId="{0EE347C8-717B-4D35-AF8E-D3103F6E1D18}" destId="{76DE37A6-BA19-4362-8B33-8432C798CAAF}" srcOrd="0" destOrd="0" presId="urn:microsoft.com/office/officeart/2005/8/layout/lProcess3"/>
    <dgm:cxn modelId="{BE870A0A-E897-4841-B713-CA14EC6448B6}" type="presOf" srcId="{BED3B287-4FF9-4F41-ADEF-92C94B023BF6}" destId="{5D3E1CA6-5E18-4B9A-8251-4D8D8251CC8A}" srcOrd="0" destOrd="0" presId="urn:microsoft.com/office/officeart/2005/8/layout/lProcess3"/>
    <dgm:cxn modelId="{B34B9775-7928-432D-AE44-4D5A57E785BD}" type="presParOf" srcId="{76DE37A6-BA19-4362-8B33-8432C798CAAF}" destId="{B58EA69D-9B0D-49D7-B8F8-640A7C6306CC}" srcOrd="0" destOrd="0" presId="urn:microsoft.com/office/officeart/2005/8/layout/lProcess3"/>
    <dgm:cxn modelId="{1CC78A43-6F8B-4BD2-AEF5-67D16AC1827F}" type="presParOf" srcId="{B58EA69D-9B0D-49D7-B8F8-640A7C6306CC}" destId="{4B4D7D88-40ED-4FE1-B086-3B9552A76EEC}" srcOrd="0" destOrd="0" presId="urn:microsoft.com/office/officeart/2005/8/layout/lProcess3"/>
    <dgm:cxn modelId="{CE4C81F6-8655-4708-82FC-F41631C1E933}" type="presParOf" srcId="{76DE37A6-BA19-4362-8B33-8432C798CAAF}" destId="{B3820578-41E2-4CAE-8918-ACD64C6D1C8D}" srcOrd="1" destOrd="0" presId="urn:microsoft.com/office/officeart/2005/8/layout/lProcess3"/>
    <dgm:cxn modelId="{8754BB64-DBC8-4C5D-84C4-10CEE01448AA}" type="presParOf" srcId="{76DE37A6-BA19-4362-8B33-8432C798CAAF}" destId="{09C6E46D-320E-4D5B-869B-3D40A611A6FA}" srcOrd="2" destOrd="0" presId="urn:microsoft.com/office/officeart/2005/8/layout/lProcess3"/>
    <dgm:cxn modelId="{BD5E2E4C-D22A-4072-AFD9-5DAC04E4CD25}" type="presParOf" srcId="{09C6E46D-320E-4D5B-869B-3D40A611A6FA}" destId="{5D3E1CA6-5E18-4B9A-8251-4D8D8251CC8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88AA7D-6E1C-4FEF-A298-E1E6954DA0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EF8E26-2815-4A42-A5D5-94BC7D64FAC7}">
      <dgm:prSet/>
      <dgm:spPr/>
      <dgm:t>
        <a:bodyPr/>
        <a:lstStyle/>
        <a:p>
          <a:pPr algn="ctr" rtl="0"/>
          <a:r>
            <a:rPr lang="ka-GE" dirty="0" smtClean="0"/>
            <a:t>შრომისა და დასაქმების პოლიტიკის დეპარტამენტი</a:t>
          </a:r>
          <a:endParaRPr lang="en-US" dirty="0"/>
        </a:p>
      </dgm:t>
    </dgm:pt>
    <dgm:pt modelId="{729E189A-FD5C-4F77-92D7-0623CB43840D}" type="parTrans" cxnId="{4A4A7E54-1666-4B8A-903F-34A77F4ED431}">
      <dgm:prSet/>
      <dgm:spPr/>
      <dgm:t>
        <a:bodyPr/>
        <a:lstStyle/>
        <a:p>
          <a:endParaRPr lang="en-US"/>
        </a:p>
      </dgm:t>
    </dgm:pt>
    <dgm:pt modelId="{9AEA19D8-310F-4232-B3DA-F121B688A610}" type="sibTrans" cxnId="{4A4A7E54-1666-4B8A-903F-34A77F4ED431}">
      <dgm:prSet/>
      <dgm:spPr/>
      <dgm:t>
        <a:bodyPr/>
        <a:lstStyle/>
        <a:p>
          <a:endParaRPr lang="en-US"/>
        </a:p>
      </dgm:t>
    </dgm:pt>
    <dgm:pt modelId="{25D6CC5B-3692-4A82-BD7E-8D3C450BB59F}" type="pres">
      <dgm:prSet presAssocID="{D288AA7D-6E1C-4FEF-A298-E1E6954DA0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B024FD-5DF6-45B5-89CE-B35D1F0136ED}" type="pres">
      <dgm:prSet presAssocID="{05EF8E26-2815-4A42-A5D5-94BC7D64FAC7}" presName="parentText" presStyleLbl="node1" presStyleIdx="0" presStyleCnt="1" custLinFactNeighborX="-1852" custLinFactNeighborY="18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C3C16A-B1FE-423C-B123-43E799D4A904}" type="presOf" srcId="{D288AA7D-6E1C-4FEF-A298-E1E6954DA052}" destId="{25D6CC5B-3692-4A82-BD7E-8D3C450BB59F}" srcOrd="0" destOrd="0" presId="urn:microsoft.com/office/officeart/2005/8/layout/vList2"/>
    <dgm:cxn modelId="{80BCC315-08EE-4042-BFC6-BF35BDEE7498}" type="presOf" srcId="{05EF8E26-2815-4A42-A5D5-94BC7D64FAC7}" destId="{63B024FD-5DF6-45B5-89CE-B35D1F0136ED}" srcOrd="0" destOrd="0" presId="urn:microsoft.com/office/officeart/2005/8/layout/vList2"/>
    <dgm:cxn modelId="{4A4A7E54-1666-4B8A-903F-34A77F4ED431}" srcId="{D288AA7D-6E1C-4FEF-A298-E1E6954DA052}" destId="{05EF8E26-2815-4A42-A5D5-94BC7D64FAC7}" srcOrd="0" destOrd="0" parTransId="{729E189A-FD5C-4F77-92D7-0623CB43840D}" sibTransId="{9AEA19D8-310F-4232-B3DA-F121B688A610}"/>
    <dgm:cxn modelId="{D51FAFAB-AA4F-4DE4-A3B2-88CD789F4321}" type="presParOf" srcId="{25D6CC5B-3692-4A82-BD7E-8D3C450BB59F}" destId="{63B024FD-5DF6-45B5-89CE-B35D1F0136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C83459-D987-4260-B8F3-196DB1D0DC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23CE8B-63A0-48C8-8B44-6701A840A961}">
      <dgm:prSet/>
      <dgm:spPr/>
      <dgm:t>
        <a:bodyPr/>
        <a:lstStyle/>
        <a:p>
          <a:pPr algn="ctr" rtl="0"/>
          <a:r>
            <a:rPr lang="ka-GE" dirty="0" smtClean="0"/>
            <a:t>ადამიანის უფლებების დაცვის სამთავრობო სამოქმედო გეგმა</a:t>
          </a:r>
          <a:endParaRPr lang="en-US" dirty="0"/>
        </a:p>
      </dgm:t>
    </dgm:pt>
    <dgm:pt modelId="{D7980D12-F19D-4483-B7DB-B7E96BFCD444}" type="parTrans" cxnId="{ECF17EC5-D8A7-4645-AB7D-1C27363A5B21}">
      <dgm:prSet/>
      <dgm:spPr/>
      <dgm:t>
        <a:bodyPr/>
        <a:lstStyle/>
        <a:p>
          <a:endParaRPr lang="en-US"/>
        </a:p>
      </dgm:t>
    </dgm:pt>
    <dgm:pt modelId="{1D2549EE-2E5F-44F2-B65D-1066B1E43D88}" type="sibTrans" cxnId="{ECF17EC5-D8A7-4645-AB7D-1C27363A5B21}">
      <dgm:prSet/>
      <dgm:spPr/>
      <dgm:t>
        <a:bodyPr/>
        <a:lstStyle/>
        <a:p>
          <a:endParaRPr lang="en-US"/>
        </a:p>
      </dgm:t>
    </dgm:pt>
    <dgm:pt modelId="{66F83002-415B-4B2A-B040-A4D575F9E124}" type="pres">
      <dgm:prSet presAssocID="{D4C83459-D987-4260-B8F3-196DB1D0DC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119B51-9292-43EB-80ED-DDBE86458A62}" type="pres">
      <dgm:prSet presAssocID="{1323CE8B-63A0-48C8-8B44-6701A840A96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AF1410-E866-4211-9648-6707394046F6}" type="presOf" srcId="{1323CE8B-63A0-48C8-8B44-6701A840A961}" destId="{48119B51-9292-43EB-80ED-DDBE86458A62}" srcOrd="0" destOrd="0" presId="urn:microsoft.com/office/officeart/2005/8/layout/vList2"/>
    <dgm:cxn modelId="{ECF17EC5-D8A7-4645-AB7D-1C27363A5B21}" srcId="{D4C83459-D987-4260-B8F3-196DB1D0DC38}" destId="{1323CE8B-63A0-48C8-8B44-6701A840A961}" srcOrd="0" destOrd="0" parTransId="{D7980D12-F19D-4483-B7DB-B7E96BFCD444}" sibTransId="{1D2549EE-2E5F-44F2-B65D-1066B1E43D88}"/>
    <dgm:cxn modelId="{53CCBBAE-917A-4734-9287-B3137EBB04AC}" type="presOf" srcId="{D4C83459-D987-4260-B8F3-196DB1D0DC38}" destId="{66F83002-415B-4B2A-B040-A4D575F9E124}" srcOrd="0" destOrd="0" presId="urn:microsoft.com/office/officeart/2005/8/layout/vList2"/>
    <dgm:cxn modelId="{BE9E05A5-C5D7-47BE-A1E4-57B8AAEBCE8F}" type="presParOf" srcId="{66F83002-415B-4B2A-B040-A4D575F9E124}" destId="{48119B51-9292-43EB-80ED-DDBE86458A6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C83459-D987-4260-B8F3-196DB1D0DC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23CE8B-63A0-48C8-8B44-6701A840A961}">
      <dgm:prSet/>
      <dgm:spPr/>
      <dgm:t>
        <a:bodyPr/>
        <a:lstStyle/>
        <a:p>
          <a:pPr algn="ctr" rtl="0"/>
          <a:r>
            <a:rPr lang="ka-GE" dirty="0" smtClean="0"/>
            <a:t>საქართველოს სოციალურ-ეკონომიკური განვითარების სტრატეგია საქართველო 2020“</a:t>
          </a:r>
          <a:endParaRPr lang="en-US" dirty="0"/>
        </a:p>
      </dgm:t>
    </dgm:pt>
    <dgm:pt modelId="{D7980D12-F19D-4483-B7DB-B7E96BFCD444}" type="parTrans" cxnId="{ECF17EC5-D8A7-4645-AB7D-1C27363A5B21}">
      <dgm:prSet/>
      <dgm:spPr/>
      <dgm:t>
        <a:bodyPr/>
        <a:lstStyle/>
        <a:p>
          <a:endParaRPr lang="en-US"/>
        </a:p>
      </dgm:t>
    </dgm:pt>
    <dgm:pt modelId="{1D2549EE-2E5F-44F2-B65D-1066B1E43D88}" type="sibTrans" cxnId="{ECF17EC5-D8A7-4645-AB7D-1C27363A5B21}">
      <dgm:prSet/>
      <dgm:spPr/>
      <dgm:t>
        <a:bodyPr/>
        <a:lstStyle/>
        <a:p>
          <a:endParaRPr lang="en-US"/>
        </a:p>
      </dgm:t>
    </dgm:pt>
    <dgm:pt modelId="{66F83002-415B-4B2A-B040-A4D575F9E124}" type="pres">
      <dgm:prSet presAssocID="{D4C83459-D987-4260-B8F3-196DB1D0DC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119B51-9292-43EB-80ED-DDBE86458A62}" type="pres">
      <dgm:prSet presAssocID="{1323CE8B-63A0-48C8-8B44-6701A840A96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BCC9F4-E384-4C61-B0BA-776C37BDE48A}" type="presOf" srcId="{D4C83459-D987-4260-B8F3-196DB1D0DC38}" destId="{66F83002-415B-4B2A-B040-A4D575F9E124}" srcOrd="0" destOrd="0" presId="urn:microsoft.com/office/officeart/2005/8/layout/vList2"/>
    <dgm:cxn modelId="{0058E4D9-11D5-4092-B511-6373ED06FE32}" type="presOf" srcId="{1323CE8B-63A0-48C8-8B44-6701A840A961}" destId="{48119B51-9292-43EB-80ED-DDBE86458A62}" srcOrd="0" destOrd="0" presId="urn:microsoft.com/office/officeart/2005/8/layout/vList2"/>
    <dgm:cxn modelId="{ECF17EC5-D8A7-4645-AB7D-1C27363A5B21}" srcId="{D4C83459-D987-4260-B8F3-196DB1D0DC38}" destId="{1323CE8B-63A0-48C8-8B44-6701A840A961}" srcOrd="0" destOrd="0" parTransId="{D7980D12-F19D-4483-B7DB-B7E96BFCD444}" sibTransId="{1D2549EE-2E5F-44F2-B65D-1066B1E43D88}"/>
    <dgm:cxn modelId="{0FD8E831-25F8-4A39-B269-38874704A552}" type="presParOf" srcId="{66F83002-415B-4B2A-B040-A4D575F9E124}" destId="{48119B51-9292-43EB-80ED-DDBE86458A6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40B6D-D45E-4357-9CA5-AF0EE7E660DC}">
      <dsp:nvSpPr>
        <dsp:cNvPr id="0" name=""/>
        <dsp:cNvSpPr/>
      </dsp:nvSpPr>
      <dsp:spPr>
        <a:xfrm>
          <a:off x="0" y="5512"/>
          <a:ext cx="8229600" cy="1131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500" kern="1200" dirty="0" smtClean="0"/>
            <a:t>შშმ პირთა დასაქმება</a:t>
          </a:r>
          <a:endParaRPr lang="en-US" sz="4500" kern="1200" dirty="0"/>
        </a:p>
      </dsp:txBody>
      <dsp:txXfrm>
        <a:off x="55258" y="60770"/>
        <a:ext cx="8119084" cy="10214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82181-9E54-46D3-97FA-E39E7886A0CC}">
      <dsp:nvSpPr>
        <dsp:cNvPr id="0" name=""/>
        <dsp:cNvSpPr/>
      </dsp:nvSpPr>
      <dsp:spPr>
        <a:xfrm>
          <a:off x="0" y="9239"/>
          <a:ext cx="8229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effectLst/>
              <a:latin typeface="+mn-lt"/>
              <a:ea typeface="Calibri"/>
              <a:cs typeface="Times New Roman"/>
            </a:rPr>
            <a:t>შშმ პირთა თანაბარი შესაძლებლობების  უზრუნველყოფის 2014-2016 წწ სამთავრობო სამოქმედო გეგმა (1)</a:t>
          </a:r>
          <a:endParaRPr lang="en-US" kern="1200" dirty="0"/>
        </a:p>
      </dsp:txBody>
      <dsp:txXfrm>
        <a:off x="51175" y="60414"/>
        <a:ext cx="8127250" cy="94597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82181-9E54-46D3-97FA-E39E7886A0CC}">
      <dsp:nvSpPr>
        <dsp:cNvPr id="0" name=""/>
        <dsp:cNvSpPr/>
      </dsp:nvSpPr>
      <dsp:spPr>
        <a:xfrm>
          <a:off x="0" y="501"/>
          <a:ext cx="8229600" cy="1065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effectLst/>
              <a:latin typeface="+mn-lt"/>
              <a:ea typeface="Calibri"/>
              <a:cs typeface="Times New Roman"/>
            </a:rPr>
            <a:t>შშმ პირთა თანაბარი შესაძლებლობების  უზრუნველყოფის 2014-2016 წწ სამთავრობო სამოქმედო გეგმა (2)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b="1" kern="1200" dirty="0" smtClean="0">
              <a:effectLst/>
              <a:latin typeface="+mn-lt"/>
              <a:cs typeface="Times New Roman"/>
            </a:rPr>
            <a:t>შრომა და დასაქმება</a:t>
          </a:r>
          <a:endParaRPr lang="en-US" sz="2400" b="1" kern="1200" dirty="0"/>
        </a:p>
      </dsp:txBody>
      <dsp:txXfrm>
        <a:off x="52028" y="52529"/>
        <a:ext cx="8125544" cy="9617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82181-9E54-46D3-97FA-E39E7886A0CC}">
      <dsp:nvSpPr>
        <dsp:cNvPr id="0" name=""/>
        <dsp:cNvSpPr/>
      </dsp:nvSpPr>
      <dsp:spPr>
        <a:xfrm>
          <a:off x="0" y="834"/>
          <a:ext cx="8229600" cy="12175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/>
            <a:t>შშმ პირთა თანაბარი შესაძლებლობების  უზრუნველყოფის 2014-2016 წწ სამთავრობო სამოქმედო გეგმა </a:t>
          </a:r>
          <a:r>
            <a:rPr lang="en-US" sz="1800" kern="1200" dirty="0" smtClean="0"/>
            <a:t>(3)                                                                                     </a:t>
          </a:r>
          <a:r>
            <a:rPr lang="ka-GE" sz="1800" kern="1200" dirty="0" smtClean="0"/>
            <a:t>შშმ პირთა დასაქმების </a:t>
          </a:r>
          <a:r>
            <a:rPr lang="en-US" sz="1800" kern="1200" dirty="0" smtClean="0"/>
            <a:t> </a:t>
          </a:r>
          <a:r>
            <a:rPr lang="ka-GE" sz="1800" kern="1200" dirty="0" smtClean="0"/>
            <a:t>ხელშეწყობა</a:t>
          </a:r>
          <a:endParaRPr lang="en-US" sz="1800" kern="1200" dirty="0" smtClean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kern="1200" dirty="0"/>
        </a:p>
      </dsp:txBody>
      <dsp:txXfrm>
        <a:off x="59435" y="60269"/>
        <a:ext cx="8110730" cy="109866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82181-9E54-46D3-97FA-E39E7886A0CC}">
      <dsp:nvSpPr>
        <dsp:cNvPr id="0" name=""/>
        <dsp:cNvSpPr/>
      </dsp:nvSpPr>
      <dsp:spPr>
        <a:xfrm>
          <a:off x="0" y="834"/>
          <a:ext cx="8229600" cy="12175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/>
            <a:t>შშმ პირთა თანაბარი შესაძლებლობების  უზრუნველყოფის 2014-2016 წწ სამთავრობო სამოქმედო გეგმა </a:t>
          </a:r>
          <a:r>
            <a:rPr lang="en-US" sz="1800" kern="1200" dirty="0" smtClean="0"/>
            <a:t>(</a:t>
          </a:r>
          <a:r>
            <a:rPr lang="ka-GE" sz="1800" kern="1200" dirty="0" smtClean="0"/>
            <a:t>4</a:t>
          </a:r>
          <a:r>
            <a:rPr lang="en-US" sz="1800" kern="1200" dirty="0" smtClean="0"/>
            <a:t>)                                                                                     </a:t>
          </a:r>
          <a:r>
            <a:rPr lang="ka-GE" sz="1800" kern="1200" dirty="0" smtClean="0"/>
            <a:t>შშმ პირთა დასაქმების </a:t>
          </a:r>
          <a:r>
            <a:rPr lang="en-US" sz="1800" kern="1200" dirty="0" smtClean="0"/>
            <a:t> </a:t>
          </a:r>
          <a:r>
            <a:rPr lang="ka-GE" sz="1800" kern="1200" dirty="0" smtClean="0"/>
            <a:t>ხელშეწყობა</a:t>
          </a:r>
          <a:endParaRPr lang="en-US" sz="1800" kern="1200" dirty="0" smtClean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kern="1200" dirty="0"/>
        </a:p>
      </dsp:txBody>
      <dsp:txXfrm>
        <a:off x="59435" y="60269"/>
        <a:ext cx="8110730" cy="109866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82181-9E54-46D3-97FA-E39E7886A0CC}">
      <dsp:nvSpPr>
        <dsp:cNvPr id="0" name=""/>
        <dsp:cNvSpPr/>
      </dsp:nvSpPr>
      <dsp:spPr>
        <a:xfrm>
          <a:off x="0" y="285"/>
          <a:ext cx="8229600" cy="1218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bg1"/>
            </a:solidFill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b="1" kern="1200" dirty="0" smtClean="0">
              <a:solidFill>
                <a:schemeClr val="bg1"/>
              </a:solidFill>
            </a:rPr>
            <a:t>საქართველოს შრომის ბაზრის  ფორმირების სახელწმიფო სტრატეგია და განხორციელების სამოქმედო გეგმა </a:t>
          </a:r>
          <a:r>
            <a:rPr lang="en-US" sz="1800" b="1" kern="1200" dirty="0" smtClean="0">
              <a:solidFill>
                <a:schemeClr val="bg1"/>
              </a:solidFill>
            </a:rPr>
            <a:t>2015-2018</a:t>
          </a:r>
          <a:endParaRPr lang="ka-GE" sz="1800" b="1" kern="1200" dirty="0" smtClean="0">
            <a:solidFill>
              <a:schemeClr val="bg1"/>
            </a:solidFill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kern="1200" dirty="0">
            <a:solidFill>
              <a:schemeClr val="bg1"/>
            </a:solidFill>
          </a:endParaRPr>
        </a:p>
      </dsp:txBody>
      <dsp:txXfrm>
        <a:off x="59489" y="59774"/>
        <a:ext cx="8110622" cy="109965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82181-9E54-46D3-97FA-E39E7886A0CC}">
      <dsp:nvSpPr>
        <dsp:cNvPr id="0" name=""/>
        <dsp:cNvSpPr/>
      </dsp:nvSpPr>
      <dsp:spPr>
        <a:xfrm>
          <a:off x="0" y="9239"/>
          <a:ext cx="8229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effectLst/>
              <a:latin typeface="+mn-lt"/>
              <a:ea typeface="Calibri"/>
              <a:cs typeface="Times New Roman"/>
            </a:rPr>
            <a:t>სახელწმიფო პროგრამა - შრომისა და დასაქმების პოლიტიკის დეპარტამენტი </a:t>
          </a:r>
          <a:endParaRPr lang="en-US" kern="1200" dirty="0"/>
        </a:p>
      </dsp:txBody>
      <dsp:txXfrm>
        <a:off x="51175" y="60414"/>
        <a:ext cx="8127250" cy="94597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AF778-BA6F-4877-82A6-89DF341433A3}">
      <dsp:nvSpPr>
        <dsp:cNvPr id="0" name=""/>
        <dsp:cNvSpPr/>
      </dsp:nvSpPr>
      <dsp:spPr>
        <a:xfrm>
          <a:off x="0" y="5512"/>
          <a:ext cx="8229600" cy="1131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500" kern="1200" smtClean="0"/>
            <a:t>პროგრამული ბიუჯეტი</a:t>
          </a:r>
          <a:endParaRPr lang="en-US" sz="4500" kern="1200"/>
        </a:p>
      </dsp:txBody>
      <dsp:txXfrm>
        <a:off x="55258" y="60770"/>
        <a:ext cx="8119084" cy="102145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82181-9E54-46D3-97FA-E39E7886A0CC}">
      <dsp:nvSpPr>
        <dsp:cNvPr id="0" name=""/>
        <dsp:cNvSpPr/>
      </dsp:nvSpPr>
      <dsp:spPr>
        <a:xfrm>
          <a:off x="0" y="0"/>
          <a:ext cx="8229600" cy="1065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/>
            <a:t>მემორანდუმი </a:t>
          </a:r>
          <a:r>
            <a:rPr lang="ka-GE" sz="1400" i="1" u="sng" kern="1200" dirty="0" smtClean="0"/>
            <a:t>(პროექტი)</a:t>
          </a:r>
          <a:endParaRPr lang="ka-GE" sz="1400" i="1" u="sng" kern="1200" dirty="0" smtClean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/>
            <a:t>საქართველოს განათლებისა და მეცნიერების სამინისტროს, საქართველოს შრომის, ჯანმრთელობისა და სოციალური დაცვის სამინისტროს და სოციალური მომსახურების სააგენტოს შორის</a:t>
          </a:r>
          <a:endParaRPr lang="en-US" sz="1400" kern="1200" dirty="0"/>
        </a:p>
      </dsp:txBody>
      <dsp:txXfrm>
        <a:off x="52028" y="52028"/>
        <a:ext cx="8125544" cy="96174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F8E89-BB01-46BD-A901-5FF5EA2DF440}">
      <dsp:nvSpPr>
        <dsp:cNvPr id="0" name=""/>
        <dsp:cNvSpPr/>
      </dsp:nvSpPr>
      <dsp:spPr>
        <a:xfrm>
          <a:off x="617219" y="0"/>
          <a:ext cx="6995160" cy="1143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2F3F38-C0D1-438D-A4B8-B56E5B4AD33C}">
      <dsp:nvSpPr>
        <dsp:cNvPr id="0" name=""/>
        <dsp:cNvSpPr/>
      </dsp:nvSpPr>
      <dsp:spPr>
        <a:xfrm>
          <a:off x="1585596" y="279865"/>
          <a:ext cx="4692186" cy="635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000" kern="1200" dirty="0" smtClean="0"/>
            <a:t>რა არის საჭირო?</a:t>
          </a:r>
          <a:endParaRPr lang="en-US" sz="3000" kern="1200" dirty="0"/>
        </a:p>
      </dsp:txBody>
      <dsp:txXfrm>
        <a:off x="1616639" y="310908"/>
        <a:ext cx="4630100" cy="57384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215F0-AD7A-43D0-A5DB-41DD10E16A5A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7B709-DCAB-476D-9C7A-ADB85D947E4E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5000" kern="1200" dirty="0" smtClean="0">
              <a:solidFill>
                <a:schemeClr val="tx2">
                  <a:lumMod val="75000"/>
                </a:schemeClr>
              </a:solidFill>
            </a:rPr>
            <a:t>კითხვები?</a:t>
          </a:r>
          <a:endParaRPr lang="en-US" sz="5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71500" y="0"/>
        <a:ext cx="7658100" cy="1143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C8D72-CABA-4AAA-83C6-30DB510F08F7}">
      <dsp:nvSpPr>
        <dsp:cNvPr id="0" name=""/>
        <dsp:cNvSpPr/>
      </dsp:nvSpPr>
      <dsp:spPr>
        <a:xfrm>
          <a:off x="0" y="0"/>
          <a:ext cx="8229600" cy="175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200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500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500" kern="120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3200" kern="1200" dirty="0" smtClean="0"/>
            <a:t>გაეროს კონვენცია შეზღუდული შესაძლებლობის მქონე პირთა უფლებების შესახებ </a:t>
          </a:r>
          <a:r>
            <a:rPr lang="en-US" sz="3200" kern="1200" dirty="0" smtClean="0"/>
            <a:t>(CRPD)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500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500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kern="1200" dirty="0"/>
        </a:p>
      </dsp:txBody>
      <dsp:txXfrm>
        <a:off x="85471" y="85471"/>
        <a:ext cx="8058658" cy="15799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00A4C6-C4C1-4CB7-A760-CB3CBC8F30DC}">
      <dsp:nvSpPr>
        <dsp:cNvPr id="0" name=""/>
        <dsp:cNvSpPr/>
      </dsp:nvSpPr>
      <dsp:spPr>
        <a:xfrm>
          <a:off x="0" y="118342"/>
          <a:ext cx="8229600" cy="830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300" kern="1200" dirty="0" smtClean="0"/>
            <a:t>სახელმწიფო პოლიტიკის დოკუმენტები</a:t>
          </a:r>
          <a:endParaRPr lang="en-US" sz="3300" kern="1200" dirty="0"/>
        </a:p>
      </dsp:txBody>
      <dsp:txXfrm>
        <a:off x="40523" y="158865"/>
        <a:ext cx="8148554" cy="7490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EA60-50FD-40DC-94AB-2DEAF36E2CF7}">
      <dsp:nvSpPr>
        <dsp:cNvPr id="0" name=""/>
        <dsp:cNvSpPr/>
      </dsp:nvSpPr>
      <dsp:spPr>
        <a:xfrm>
          <a:off x="0" y="48021"/>
          <a:ext cx="8229600" cy="1305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100" kern="1200" dirty="0" smtClean="0"/>
            <a:t>კანონი „შეზღუდული შესაძლებლობის მქონე პირთა სოციალური დაცვის“ შესახებ</a:t>
          </a:r>
          <a:endParaRPr lang="en-US" sz="3100" kern="1200" dirty="0"/>
        </a:p>
      </dsp:txBody>
      <dsp:txXfrm>
        <a:off x="63740" y="111761"/>
        <a:ext cx="8102120" cy="11782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2F06A-87B1-4CE8-BE73-5333B440B4FB}">
      <dsp:nvSpPr>
        <dsp:cNvPr id="0" name=""/>
        <dsp:cNvSpPr/>
      </dsp:nvSpPr>
      <dsp:spPr>
        <a:xfrm>
          <a:off x="0" y="68032"/>
          <a:ext cx="8229600" cy="9307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700" kern="1200" dirty="0" smtClean="0"/>
            <a:t>პოლიტიკის შემუშავების მექანიზმი</a:t>
          </a:r>
          <a:endParaRPr lang="en-US" sz="3700" kern="1200" dirty="0"/>
        </a:p>
      </dsp:txBody>
      <dsp:txXfrm>
        <a:off x="45435" y="113467"/>
        <a:ext cx="8138730" cy="8398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4D7D88-40ED-4FE1-B086-3B9552A76EEC}">
      <dsp:nvSpPr>
        <dsp:cNvPr id="0" name=""/>
        <dsp:cNvSpPr/>
      </dsp:nvSpPr>
      <dsp:spPr>
        <a:xfrm>
          <a:off x="1" y="228609"/>
          <a:ext cx="8854314" cy="1790728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200" b="0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საქართველოს ადამიანის უფლებების დაცვის სამთავრობო სამოქმედო გეგმის (2014–2015 წლებისთვის) </a:t>
          </a:r>
          <a:r>
            <a:rPr lang="ka-GE" sz="2200" b="1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საკოორდინაციო უწყებათაშორისი საბჭოს </a:t>
          </a:r>
          <a:r>
            <a:rPr lang="ka-GE" sz="2200" b="0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- განუსაზღვრელი ვადით მოქმედი საბჭო</a:t>
          </a:r>
          <a:endParaRPr lang="en-US" sz="2200" b="0" kern="1200" dirty="0">
            <a:solidFill>
              <a:schemeClr val="tx2">
                <a:lumMod val="75000"/>
              </a:schemeClr>
            </a:solidFill>
            <a:latin typeface="+mn-lt"/>
            <a:ea typeface="+mn-ea"/>
            <a:cs typeface="+mn-cs"/>
          </a:endParaRPr>
        </a:p>
      </dsp:txBody>
      <dsp:txXfrm>
        <a:off x="895365" y="228609"/>
        <a:ext cx="7063586" cy="1790728"/>
      </dsp:txXfrm>
    </dsp:sp>
    <dsp:sp modelId="{5D3E1CA6-5E18-4B9A-8251-4D8D8251CC8A}">
      <dsp:nvSpPr>
        <dsp:cNvPr id="0" name=""/>
        <dsp:cNvSpPr/>
      </dsp:nvSpPr>
      <dsp:spPr>
        <a:xfrm>
          <a:off x="3" y="2362213"/>
          <a:ext cx="8915396" cy="2726858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საბჭოს შემადგენლობაში აღმასრულებელი  ხელისუფლების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წარმომადგენელთა გარდა, არიან შესაბამის სფეროში საქმიანობის განმახორციელებელი არასამეწარმეო (არაკომერციული) იურიდიული პირების, ადვოკატთა ასოციაციის  და საერთაშორისო   ორგანიზაციების წარმომადგენლები, ექსპერტები და მეცნიერები</a:t>
          </a:r>
          <a:r>
            <a:rPr lang="ka-GE" sz="1600" b="1" kern="1200" dirty="0" smtClean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600" b="1" kern="1200" dirty="0" smtClean="0">
            <a:solidFill>
              <a:schemeClr val="tx2">
                <a:lumMod val="75000"/>
              </a:schemeClr>
            </a:solidFill>
            <a:latin typeface="+mn-lt"/>
            <a:ea typeface="+mn-ea"/>
            <a:cs typeface="+mn-cs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i="1" u="sng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სამმხრივი კომისია</a:t>
          </a:r>
          <a:endParaRPr lang="en-US" sz="1600" b="1" i="1" u="sng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sp:txBody>
      <dsp:txXfrm>
        <a:off x="1363432" y="2362213"/>
        <a:ext cx="6188538" cy="27268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024FD-5DF6-45B5-89CE-B35D1F0136ED}">
      <dsp:nvSpPr>
        <dsp:cNvPr id="0" name=""/>
        <dsp:cNvSpPr/>
      </dsp:nvSpPr>
      <dsp:spPr>
        <a:xfrm>
          <a:off x="0" y="152396"/>
          <a:ext cx="8229600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700" kern="1200" dirty="0" smtClean="0"/>
            <a:t>შრომისა და დასაქმების პოლიტიკის დეპარტამენტი</a:t>
          </a:r>
          <a:endParaRPr lang="en-US" sz="4700" kern="1200" dirty="0"/>
        </a:p>
      </dsp:txBody>
      <dsp:txXfrm>
        <a:off x="96638" y="249034"/>
        <a:ext cx="8036324" cy="17863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19B51-9292-43EB-80ED-DDBE86458A62}">
      <dsp:nvSpPr>
        <dsp:cNvPr id="0" name=""/>
        <dsp:cNvSpPr/>
      </dsp:nvSpPr>
      <dsp:spPr>
        <a:xfrm>
          <a:off x="0" y="6899"/>
          <a:ext cx="8229600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500" kern="1200" dirty="0" smtClean="0"/>
            <a:t>ადამიანის უფლებების დაცვის სამთავრობო სამოქმედო გეგმა</a:t>
          </a:r>
          <a:endParaRPr lang="en-US" sz="2500" kern="1200" dirty="0"/>
        </a:p>
      </dsp:txBody>
      <dsp:txXfrm>
        <a:off x="51403" y="58302"/>
        <a:ext cx="8126794" cy="9501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19B51-9292-43EB-80ED-DDBE86458A62}">
      <dsp:nvSpPr>
        <dsp:cNvPr id="0" name=""/>
        <dsp:cNvSpPr/>
      </dsp:nvSpPr>
      <dsp:spPr>
        <a:xfrm>
          <a:off x="0" y="6899"/>
          <a:ext cx="8229600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500" kern="1200" dirty="0" smtClean="0"/>
            <a:t>საქართველოს სოციალურ-ეკონომიკური განვითარების სტრატეგია საქართველო 2020“</a:t>
          </a:r>
          <a:endParaRPr lang="en-US" sz="2500" kern="1200" dirty="0"/>
        </a:p>
      </dsp:txBody>
      <dsp:txXfrm>
        <a:off x="51403" y="58302"/>
        <a:ext cx="8126794" cy="950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5B70434A-2297-4DE6-BC69-EA68D6A434B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6964DEBD-8927-4DE2-B6E7-77BDE9461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6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4DEBD-8927-4DE2-B6E7-77BDE94612D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33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9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6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2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1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2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5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9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1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3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08341-9DAC-4971-AB24-397FC801AEED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9D6F6-A081-4D09-8A95-78FDE81B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0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2.jpe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7724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დასაქმების </a:t>
            </a:r>
            <a:r>
              <a:rPr lang="ka-GE" dirty="0">
                <a:solidFill>
                  <a:schemeClr val="tx2">
                    <a:lumMod val="75000"/>
                  </a:schemeClr>
                </a:solidFill>
              </a:rPr>
              <a:t>პრაქტიკული </a:t>
            </a:r>
            <a:r>
              <a:rPr lang="ka-GE" dirty="0" smtClean="0">
                <a:solidFill>
                  <a:schemeClr val="tx2">
                    <a:lumMod val="75000"/>
                  </a:schemeClr>
                </a:solidFill>
              </a:rPr>
              <a:t>მხარდამჭერი სახელმწიფო </a:t>
            </a:r>
            <a:r>
              <a:rPr lang="ka-GE" dirty="0">
                <a:solidFill>
                  <a:schemeClr val="tx2">
                    <a:lumMod val="75000"/>
                  </a:schemeClr>
                </a:solidFill>
              </a:rPr>
              <a:t>მექანიზმები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a-GE" sz="2700" dirty="0" smtClean="0">
                <a:solidFill>
                  <a:schemeClr val="tx2">
                    <a:lumMod val="75000"/>
                  </a:schemeClr>
                </a:solidFill>
              </a:rPr>
              <a:t>ელზა ჯგერენაია</a:t>
            </a:r>
            <a:br>
              <a:rPr lang="ka-GE" sz="27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a-GE" sz="27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ka-GE" sz="27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a-GE" sz="2200" dirty="0" smtClean="0">
                <a:solidFill>
                  <a:schemeClr val="tx2">
                    <a:lumMod val="75000"/>
                  </a:schemeClr>
                </a:solidFill>
              </a:rPr>
              <a:t>შრომისა და დასაქმების პოლიტიკის დეპარტამენტი</a:t>
            </a:r>
            <a:r>
              <a:rPr lang="en-US" sz="2200" b="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2200" b="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a-GE" sz="2200" b="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ka-GE" sz="2200" b="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ka-GE" sz="1600" b="0" dirty="0" smtClean="0">
                <a:solidFill>
                  <a:schemeClr val="tx2">
                    <a:lumMod val="75000"/>
                  </a:schemeClr>
                </a:solidFill>
              </a:rPr>
              <a:t>თბილისი</a:t>
            </a:r>
            <a:r>
              <a:rPr lang="ka-GE" sz="1600" b="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ka-GE" sz="1600" b="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600" b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a-GE" sz="1600" b="0" dirty="0" smtClean="0">
                <a:solidFill>
                  <a:schemeClr val="tx2">
                    <a:lumMod val="75000"/>
                  </a:schemeClr>
                </a:solidFill>
              </a:rPr>
              <a:t>14-15 აპრილი</a:t>
            </a:r>
            <a:br>
              <a:rPr lang="ka-GE" sz="1600" b="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600" b="0" dirty="0" smtClean="0">
                <a:solidFill>
                  <a:schemeClr val="tx2">
                    <a:lumMod val="75000"/>
                  </a:schemeClr>
                </a:solidFill>
              </a:rPr>
              <a:t>2015</a:t>
            </a:r>
            <a:r>
              <a:rPr lang="ka-GE" sz="1600" b="0" dirty="0" smtClean="0">
                <a:solidFill>
                  <a:schemeClr val="tx2">
                    <a:lumMod val="75000"/>
                  </a:schemeClr>
                </a:solidFill>
              </a:rPr>
              <a:t> წ.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762000" y="381000"/>
            <a:ext cx="7772400" cy="1219200"/>
          </a:xfrm>
        </p:spPr>
        <p:txBody>
          <a:bodyPr>
            <a:normAutofit lnSpcReduction="10000"/>
          </a:bodyPr>
          <a:lstStyle/>
          <a:p>
            <a:pPr algn="ctr"/>
            <a:r>
              <a:rPr lang="ka-GE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საქართველოს შრომის, ჯანრთელობისა და სოციალური დაცვის სამინისტრო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27" name="Picture 3" descr="D:\Users\akvernadze\Desktop\გგგ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371600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14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1107283"/>
              </p:ext>
            </p:extLst>
          </p:nvPr>
        </p:nvGraphicFramePr>
        <p:xfrm>
          <a:off x="381000" y="1524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შეამციროს მოსახლეობის სიღარიბითა და ხანდაზმულობით გამოწვეული სოციალური რისკები</a:t>
            </a: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ხელი </a:t>
            </a:r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შეეწყოს შეზღუდული შესაძლებლობის მქონე პირებს და სხვა მოწყვლად ჯგუფებს, მონაწილეობა მიიღონ ქვეყნის სოციალურ და ეკონომიკურ </a:t>
            </a: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ცხოვრებაში;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დასაქმების შესაძლებლობების ზრდა, განათლების, ჯანდაცვის და სოციალური უზრუნველყოფის სისტემების ინკლუზიურობაზე ორიენტაცია</a:t>
            </a: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მთავრობის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ეკონომიკური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პოლიტიკა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კეთილდღეობის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ზრდას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ითვალისწინებს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დასაქმების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შესაძლებლობების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შექმნის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ხელშეწყობით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და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არა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მხოლოდ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სოციალური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დახმარებებით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50354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5038276"/>
              </p:ext>
            </p:extLst>
          </p:nvPr>
        </p:nvGraphicFramePr>
        <p:xfrm>
          <a:off x="457200" y="3048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ka-GE" sz="2300" dirty="0" smtClean="0">
                <a:solidFill>
                  <a:schemeClr val="tx2">
                    <a:lumMod val="75000"/>
                  </a:schemeClr>
                </a:solidFill>
              </a:rPr>
              <a:t>ქართული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საკანონმდებლო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გარემოს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საერთაშორისო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სტანდარტებთან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შესაბამისობაში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მოყვანა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endParaRPr lang="ka-GE" sz="23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შშმ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პირთა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გადაწყვეტილების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მიღების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პროცესში</a:t>
            </a:r>
            <a:r>
              <a:rPr lang="ka-GE" sz="2300" dirty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ჩართულობის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ხელშ</a:t>
            </a:r>
            <a:r>
              <a:rPr lang="ka-GE" sz="2300" dirty="0" smtClean="0">
                <a:solidFill>
                  <a:schemeClr val="tx2">
                    <a:lumMod val="75000"/>
                  </a:schemeClr>
                </a:solidFill>
              </a:rPr>
              <a:t>ე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წყობა</a:t>
            </a:r>
            <a:r>
              <a:rPr lang="ka-GE" sz="23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ცნობიერების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ამაღლება</a:t>
            </a:r>
            <a:r>
              <a:rPr lang="ka-GE" sz="23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ინდივიდუალური</a:t>
            </a:r>
            <a:r>
              <a:rPr lang="ka-GE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მობილობის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ხელშეწყობა</a:t>
            </a:r>
            <a:r>
              <a:rPr lang="ka-GE" sz="23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აზრისა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და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შეხედულებების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გამოხატვის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თავისუფლებისა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და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ინფორმაციის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ხელმისაწვდომობის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უფლების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a-GE" sz="2300" dirty="0">
                <a:solidFill>
                  <a:schemeClr val="tx2">
                    <a:lumMod val="75000"/>
                  </a:schemeClr>
                </a:solidFill>
              </a:rPr>
              <a:t>რ</a:t>
            </a:r>
            <a:r>
              <a:rPr lang="en-US" sz="2300" dirty="0" err="1">
                <a:solidFill>
                  <a:schemeClr val="tx2">
                    <a:lumMod val="75000"/>
                  </a:schemeClr>
                </a:solidFill>
              </a:rPr>
              <a:t>ეალიზაციის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ხელშეწყობა</a:t>
            </a:r>
            <a:r>
              <a:rPr lang="ka-GE" sz="23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en-US" sz="2300" b="1" dirty="0" err="1">
                <a:solidFill>
                  <a:schemeClr val="tx2">
                    <a:lumMod val="75000"/>
                  </a:schemeClr>
                </a:solidFill>
              </a:rPr>
              <a:t>შრომის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b="1" dirty="0" err="1">
                <a:solidFill>
                  <a:schemeClr val="tx2">
                    <a:lumMod val="75000"/>
                  </a:schemeClr>
                </a:solidFill>
              </a:rPr>
              <a:t>და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b="1" dirty="0" err="1">
                <a:solidFill>
                  <a:schemeClr val="tx2">
                    <a:lumMod val="75000"/>
                  </a:schemeClr>
                </a:solidFill>
              </a:rPr>
              <a:t>დასაქმების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b="1" dirty="0" err="1" smtClean="0">
                <a:solidFill>
                  <a:schemeClr val="tx2">
                    <a:lumMod val="75000"/>
                  </a:schemeClr>
                </a:solidFill>
              </a:rPr>
              <a:t>ხელშეწყობა</a:t>
            </a:r>
            <a:r>
              <a:rPr lang="ka-GE" sz="23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3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870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97166353"/>
              </p:ext>
            </p:extLst>
          </p:nvPr>
        </p:nvGraphicFramePr>
        <p:xfrm>
          <a:off x="457200" y="3048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ka-GE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1.   შშმ </a:t>
            </a:r>
            <a:r>
              <a:rPr lang="ka-GE" sz="1400" b="1" dirty="0">
                <a:solidFill>
                  <a:schemeClr val="tx2">
                    <a:lumMod val="75000"/>
                  </a:schemeClr>
                </a:solidFill>
              </a:rPr>
              <a:t>პირთათვის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შრომისა და დასაქმების თანაბარი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უფლებების 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უზრუნველყოფა</a:t>
            </a:r>
            <a:endParaRPr lang="ka-GE" sz="1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ka-GE" sz="14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სამუშაო ჯგუფის </a:t>
            </a:r>
            <a:r>
              <a:rPr lang="ka-GE" sz="1400" b="1" dirty="0">
                <a:solidFill>
                  <a:schemeClr val="tx2">
                    <a:lumMod val="75000"/>
                  </a:schemeClr>
                </a:solidFill>
              </a:rPr>
              <a:t>ფორმირება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შეზღუდული </a:t>
            </a:r>
            <a:r>
              <a:rPr lang="ka-GE" sz="1400" b="1" dirty="0">
                <a:solidFill>
                  <a:schemeClr val="tx2">
                    <a:lumMod val="75000"/>
                  </a:schemeClr>
                </a:solidFill>
              </a:rPr>
              <a:t>შესაძლებლობის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პირთა </a:t>
            </a:r>
            <a:r>
              <a:rPr lang="ka-GE" sz="1400" b="1" dirty="0">
                <a:solidFill>
                  <a:schemeClr val="tx2">
                    <a:lumMod val="75000"/>
                  </a:schemeClr>
                </a:solidFill>
              </a:rPr>
              <a:t>დასაქმების ხელშეწყობის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ღონისძიებების </a:t>
            </a:r>
            <a:r>
              <a:rPr lang="ka-GE" sz="1400" b="1" dirty="0">
                <a:solidFill>
                  <a:schemeClr val="tx2">
                    <a:lumMod val="75000"/>
                  </a:schemeClr>
                </a:solidFill>
              </a:rPr>
              <a:t>და სამოქმედო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გეგმის შესამუშავებლად;</a:t>
            </a:r>
          </a:p>
          <a:p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შშმ პირების დასაქმების ხელშეწყობის სამოქმედო გეგმის შემუშავება  (დასაქმების სახელმწიფო სტრატეგიის შესაბამისად);</a:t>
            </a:r>
          </a:p>
          <a:p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ანტიდისკრიმინაციული  ღონისძიებების </a:t>
            </a:r>
            <a:r>
              <a:rPr lang="ka-GE" sz="1400" b="1" dirty="0">
                <a:solidFill>
                  <a:schemeClr val="tx2">
                    <a:lumMod val="75000"/>
                  </a:schemeClr>
                </a:solidFill>
              </a:rPr>
              <a:t>გატარება შრომის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ბაზრისა </a:t>
            </a:r>
            <a:r>
              <a:rPr lang="ka-GE" sz="1400" b="1" dirty="0">
                <a:solidFill>
                  <a:schemeClr val="tx2">
                    <a:lumMod val="75000"/>
                  </a:schemeClr>
                </a:solidFill>
              </a:rPr>
              <a:t>და შესაბამისი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სამუშაო გარემოს </a:t>
            </a:r>
            <a:r>
              <a:rPr lang="ka-GE" sz="1400" b="1" dirty="0">
                <a:solidFill>
                  <a:schemeClr val="tx2">
                    <a:lumMod val="75000"/>
                  </a:schemeClr>
                </a:solidFill>
              </a:rPr>
              <a:t>ფორმირების </a:t>
            </a:r>
            <a:r>
              <a:rPr lang="ka-GE" sz="1400" b="1" dirty="0" smtClean="0">
                <a:solidFill>
                  <a:schemeClr val="tx2">
                    <a:lumMod val="75000"/>
                  </a:schemeClr>
                </a:solidFill>
              </a:rPr>
              <a:t>პროცესში: </a:t>
            </a:r>
            <a:endParaRPr lang="ka-GE" sz="1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საზოგადოების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ინფორმირებულობა </a:t>
            </a: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შშმ პირთა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შრომითი </a:t>
            </a: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უფლებების შეზღუდვისა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და დისკრიმინაციის </a:t>
            </a: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სხვადასხვა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ფორმის </a:t>
            </a: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დაუშვებლობის შესახებ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შშმ პირთა ინფორმირება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მათი </a:t>
            </a: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შრომითი უფლებების და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ანტიდისკრიმინაციული ღონისძიებების შესახებ სპეციალური ტრენინგების ორგანიზების გზით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შშმ პირთა </a:t>
            </a: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დისკრიმინაციის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 და </a:t>
            </a: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შრომითი უფლებების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 დარღვევის </a:t>
            </a: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ფაქტებზე საკანონმდებლო დონეზე  პასუხისმგებლობის დაწესება და  სახელმწიფო ზედამხედველობის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განხორციელება;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ka-GE" sz="1400" i="1" dirty="0">
                <a:solidFill>
                  <a:schemeClr val="tx2">
                    <a:lumMod val="75000"/>
                  </a:schemeClr>
                </a:solidFill>
              </a:rPr>
              <a:t>შშმ პირთა შესაძლებლობების შესაბამისი სამუშაო გარემოს შესაქმნელი მეთოდოლოგიის განსაზღვრა და მასტიმულირებელი ღონისძიებების </a:t>
            </a:r>
            <a:r>
              <a:rPr lang="ka-GE" sz="1400" i="1" dirty="0" smtClean="0">
                <a:solidFill>
                  <a:schemeClr val="tx2">
                    <a:lumMod val="75000"/>
                  </a:schemeClr>
                </a:solidFill>
              </a:rPr>
              <a:t>განხორციელება;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ka-GE" sz="1400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ka-GE" sz="1400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ka-GE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47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62418907"/>
              </p:ext>
            </p:extLst>
          </p:nvPr>
        </p:nvGraphicFramePr>
        <p:xfrm>
          <a:off x="457200" y="152400"/>
          <a:ext cx="82296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05400"/>
          </a:xfrm>
        </p:spPr>
        <p:txBody>
          <a:bodyPr>
            <a:normAutofit fontScale="40000" lnSpcReduction="20000"/>
          </a:bodyPr>
          <a:lstStyle/>
          <a:p>
            <a:pPr marL="514350" lvl="0" indent="-514350">
              <a:buAutoNum type="arabicPeriod" startAt="2"/>
            </a:pPr>
            <a:r>
              <a:rPr lang="ka-GE" sz="3400" b="1" dirty="0" smtClean="0">
                <a:solidFill>
                  <a:schemeClr val="tx2">
                    <a:lumMod val="75000"/>
                  </a:schemeClr>
                </a:solidFill>
              </a:rPr>
              <a:t>შშმ </a:t>
            </a:r>
            <a:r>
              <a:rPr lang="ka-GE" sz="3400" b="1" dirty="0">
                <a:solidFill>
                  <a:schemeClr val="tx2">
                    <a:lumMod val="75000"/>
                  </a:schemeClr>
                </a:solidFill>
              </a:rPr>
              <a:t>პირთა დასაქმების </a:t>
            </a:r>
            <a:r>
              <a:rPr lang="ka-GE" sz="3400" b="1" dirty="0" smtClean="0">
                <a:solidFill>
                  <a:schemeClr val="tx2">
                    <a:lumMod val="75000"/>
                  </a:schemeClr>
                </a:solidFill>
              </a:rPr>
              <a:t>ხელშეწყობა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a-GE" sz="3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ka-GE" sz="3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შშმ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პირთა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დასაქმების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ხელშეწყობის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საკანონმდებლო და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ნორმატიული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ბაზის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სრულყოფა; </a:t>
            </a:r>
          </a:p>
          <a:p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შშმ სამუშაოს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მაძიებელი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 პირების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მონაცემთა ბაზის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ფორმირების დასაწყისი;</a:t>
            </a:r>
            <a:endParaRPr lang="ka-GE" sz="37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ინფორმაციულიბაზის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შექმნა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იმ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საწარმოთა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შესახებ, სადაც შესაძლებელია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შშმ პირთა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დასაქმება;</a:t>
            </a:r>
          </a:p>
          <a:p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შშმ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პირთათვის და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შშმ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ბავშვთა მშობლებისათვის დასაქმების ხელშეწყობის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მიზნობრივი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სახელმწიფო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პროგრამების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შემუშავება/განხორციელება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, მათ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შორის: </a:t>
            </a:r>
          </a:p>
          <a:p>
            <a:pPr marL="0" indent="0" algn="just">
              <a:buNone/>
            </a:pP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ა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  სახელმწიფო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უწყებებსა და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დაწესებულებებში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დასაქმების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ხელშესაწყობად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; </a:t>
            </a:r>
          </a:p>
          <a:p>
            <a:pPr marL="0" indent="0">
              <a:buNone/>
            </a:pP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ბ)   კერძო სექტორში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დასაქმების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სტიმულირებისათვის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; </a:t>
            </a:r>
          </a:p>
          <a:p>
            <a:pPr marL="0" indent="0">
              <a:buNone/>
            </a:pP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გ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)   დროებით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სამუშაოებზე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დასაქმების ხელშესაწყობად.</a:t>
            </a:r>
            <a:endParaRPr lang="ka-GE" sz="37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ფსიქიკური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დარღვევისა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და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მენტალური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განვითარების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პრობლემების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მქონე პირთა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დასაქმების ხელშეწყობის მიზნობრივი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პროგრამების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შემუშავება/განხორციელება;</a:t>
            </a:r>
          </a:p>
          <a:p>
            <a:pPr algn="just"/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დასაქმების ხელშეწყობის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სახელმწიფო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და კერძო ცენტრების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სააგენტოების) თანამშრომელთა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კვალიფიკაციის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ამაღლება შშმ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პირების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კონსულტირებისა და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დასაქმების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სპეციფიკის საკითხებში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სპეციალური </a:t>
            </a:r>
            <a:r>
              <a:rPr lang="ka-GE" sz="3700" dirty="0">
                <a:solidFill>
                  <a:schemeClr val="tx2">
                    <a:lumMod val="75000"/>
                  </a:schemeClr>
                </a:solidFill>
              </a:rPr>
              <a:t>ტრენინგების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ორგანიზების </a:t>
            </a:r>
            <a:r>
              <a:rPr lang="ka-GE" sz="3700" dirty="0" smtClean="0">
                <a:solidFill>
                  <a:schemeClr val="tx2">
                    <a:lumMod val="75000"/>
                  </a:schemeClr>
                </a:solidFill>
              </a:rPr>
              <a:t>გზით.</a:t>
            </a:r>
          </a:p>
          <a:p>
            <a:pPr algn="just"/>
            <a:endParaRPr lang="ka-GE" sz="37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n-US" sz="4000" i="1" u="sng" dirty="0">
                <a:solidFill>
                  <a:srgbClr val="FF0000"/>
                </a:solidFill>
              </a:rPr>
              <a:t>(</a:t>
            </a:r>
            <a:r>
              <a:rPr lang="ka-GE" sz="4000" i="1" u="sng" dirty="0">
                <a:solidFill>
                  <a:srgbClr val="FF0000"/>
                </a:solidFill>
              </a:rPr>
              <a:t>დასაქმების ფორუმი</a:t>
            </a:r>
            <a:r>
              <a:rPr lang="en-US" sz="4000" i="1" u="sng" dirty="0">
                <a:solidFill>
                  <a:srgbClr val="FF0000"/>
                </a:solidFill>
              </a:rPr>
              <a:t>)</a:t>
            </a:r>
          </a:p>
          <a:p>
            <a:endParaRPr lang="ka-GE" sz="1600" dirty="0">
              <a:solidFill>
                <a:schemeClr val="tx2">
                  <a:lumMod val="75000"/>
                </a:schemeClr>
              </a:solidFill>
            </a:endParaRPr>
          </a:p>
          <a:p>
            <a:endParaRPr lang="ka-GE" sz="2300" dirty="0">
              <a:solidFill>
                <a:schemeClr val="tx2">
                  <a:lumMod val="75000"/>
                </a:schemeClr>
              </a:solidFill>
            </a:endParaRPr>
          </a:p>
          <a:p>
            <a:endParaRPr lang="ka-GE" sz="2300" dirty="0">
              <a:solidFill>
                <a:schemeClr val="tx2">
                  <a:lumMod val="75000"/>
                </a:schemeClr>
              </a:solidFill>
            </a:endParaRPr>
          </a:p>
          <a:p>
            <a:endParaRPr lang="ka-GE" sz="23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ka-GE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400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55337637"/>
              </p:ext>
            </p:extLst>
          </p:nvPr>
        </p:nvGraphicFramePr>
        <p:xfrm>
          <a:off x="457200" y="152400"/>
          <a:ext cx="82296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382000" cy="4876800"/>
          </a:xfrm>
        </p:spPr>
        <p:txBody>
          <a:bodyPr>
            <a:normAutofit fontScale="55000" lnSpcReduction="20000"/>
          </a:bodyPr>
          <a:lstStyle/>
          <a:p>
            <a:pPr marL="457200" indent="-457200" algn="just">
              <a:buAutoNum type="arabicPeriod" startAt="3"/>
            </a:pPr>
            <a:r>
              <a:rPr lang="ka-GE" sz="2400" b="1" dirty="0" smtClean="0">
                <a:solidFill>
                  <a:schemeClr val="tx2">
                    <a:lumMod val="75000"/>
                  </a:schemeClr>
                </a:solidFill>
              </a:rPr>
              <a:t>შრომის </a:t>
            </a:r>
            <a:r>
              <a:rPr lang="ka-GE" sz="2400" b="1" dirty="0">
                <a:solidFill>
                  <a:schemeClr val="tx2">
                    <a:lumMod val="75000"/>
                  </a:schemeClr>
                </a:solidFill>
              </a:rPr>
              <a:t>ბაზარზე შშმ სამუშაოს მაძიებელთა კონკურენტუნარიანობის გაზრდა</a:t>
            </a:r>
          </a:p>
          <a:p>
            <a:pPr marL="457200" indent="-457200" algn="just">
              <a:buAutoNum type="arabicPeriod" startAt="3"/>
            </a:pPr>
            <a:endParaRPr lang="ka-GE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შშმ სამუშაოს მაძიებელთა პროფესიული ორიენტაციისა და საკონსულტაციო სისტემის ჩამოყალიბება (მეთოდური, ინფორმირების განვითარება,კონსულტანტების ტრენინგები) და შშმ სამუშაოს მაძიებელთა პროფესიული სწავლების მომზადება-გადამზადების სახელმწიფო პროგრამის შემუშავება/განხორციელება;</a:t>
            </a:r>
          </a:p>
          <a:p>
            <a:pPr algn="just"/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დასაქმების ხელშეწყობის სახელმწიფო ცენტრებში რეგისტრირებული შშმ სამუშაოს მაძიებლებისათვის სამუშაოს მოძიების და თვითპრეზენტაციის  უნარების განვითარება სპეციალური ტრენინგების გზით</a:t>
            </a:r>
          </a:p>
          <a:p>
            <a:pPr algn="just"/>
            <a:endParaRPr lang="ka-GE" sz="2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ka-GE" sz="2400" b="1" dirty="0">
                <a:solidFill>
                  <a:schemeClr val="tx2">
                    <a:lumMod val="75000"/>
                  </a:schemeClr>
                </a:solidFill>
              </a:rPr>
              <a:t>4.  შშმ    პირების თვითდასაქმების ხელშეწყობა</a:t>
            </a:r>
          </a:p>
          <a:p>
            <a:pPr marL="0" indent="0" algn="just">
              <a:buNone/>
            </a:pPr>
            <a:endParaRPr lang="ka-GE" sz="12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სოციალური მეწარმეობისა და სოციალური საწარმოების განვითარების ხელშეწყობა;</a:t>
            </a:r>
          </a:p>
          <a:p>
            <a:pPr algn="just"/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შშმ პირებისათვის სამეწარმეო უნარების განვითარების მხარდაჭერა სპეციალური ტრენინგებისა და საკონსულტაციო მომსახურების შეთავაზების გზით</a:t>
            </a: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; (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ILO -</a:t>
            </a: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დამსაქმებელთა ასოციაციასთან თანამშრომლობა , პილოტური პრექტები თბილისსა და ქუთაისში - ქალები - 15-15)</a:t>
            </a:r>
            <a:endParaRPr lang="ka-GE" sz="28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ka-GE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AutoNum type="arabicPeriod" startAt="5"/>
            </a:pPr>
            <a:r>
              <a:rPr lang="ka-GE" sz="2400" b="1" dirty="0">
                <a:solidFill>
                  <a:schemeClr val="tx2">
                    <a:lumMod val="75000"/>
                  </a:schemeClr>
                </a:solidFill>
              </a:rPr>
              <a:t>შრომის ღირსეული,  უსაფრთხო და ჯანსაღი გარემოს უზრუნველყოფა</a:t>
            </a:r>
          </a:p>
          <a:p>
            <a:pPr marL="457200" indent="-457200" algn="just">
              <a:buAutoNum type="arabicPeriod" startAt="5"/>
            </a:pPr>
            <a:endParaRPr lang="ka-GE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შშმ პირთა შრომის უსაფრთხო და ჯანსაღი გარემოს სტანდარტებისა და ნორმების შემუშავება, მათ შესრულებაზე სახელმწიფო ზედამხედველობის განხორციელება. შშმ პირების ძალადობის, იძულებითი ან სავალდებულო შრომისაგან დაცვის უზრუნველყოფა. </a:t>
            </a:r>
          </a:p>
          <a:p>
            <a:pPr algn="just"/>
            <a:endParaRPr lang="ka-GE" sz="20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ka-GE" sz="23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ka-GE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723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58098431"/>
              </p:ext>
            </p:extLst>
          </p:nvPr>
        </p:nvGraphicFramePr>
        <p:xfrm>
          <a:off x="457200" y="152400"/>
          <a:ext cx="82296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382000" cy="48768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ka-GE" sz="2000" b="1" dirty="0">
                <a:solidFill>
                  <a:schemeClr val="tx2">
                    <a:lumMod val="50000"/>
                  </a:schemeClr>
                </a:solidFill>
              </a:rPr>
              <a:t>სტრატეგიის </a:t>
            </a:r>
            <a:r>
              <a:rPr lang="ka-GE" sz="2000" b="1" dirty="0" smtClean="0">
                <a:solidFill>
                  <a:schemeClr val="tx2">
                    <a:lumMod val="50000"/>
                  </a:schemeClr>
                </a:solidFill>
              </a:rPr>
              <a:t>მიზნები</a:t>
            </a:r>
            <a:r>
              <a:rPr lang="ka-GE" sz="2000" b="1" dirty="0">
                <a:solidFill>
                  <a:schemeClr val="tx2">
                    <a:lumMod val="50000"/>
                  </a:schemeClr>
                </a:solidFill>
              </a:rPr>
              <a:t>: </a:t>
            </a:r>
            <a:endParaRPr lang="ka-GE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ka-GE" sz="20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ka-GE" sz="2000" b="1" dirty="0" smtClean="0">
                <a:solidFill>
                  <a:schemeClr val="tx2">
                    <a:lumMod val="50000"/>
                  </a:schemeClr>
                </a:solidFill>
              </a:rPr>
              <a:t>ა</a:t>
            </a:r>
            <a:r>
              <a:rPr lang="ka-GE" sz="2000" b="1" dirty="0">
                <a:solidFill>
                  <a:schemeClr val="tx2">
                    <a:lumMod val="50000"/>
                  </a:schemeClr>
                </a:solidFill>
              </a:rPr>
              <a:t>) შრომისა და დასაქმების სფეროში სამართლებრივი ბაზის სრულყოფა; </a:t>
            </a:r>
            <a:endParaRPr lang="ka-GE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ka-GE" sz="2000" b="1" dirty="0" smtClean="0">
                <a:solidFill>
                  <a:schemeClr val="tx2">
                    <a:lumMod val="50000"/>
                  </a:schemeClr>
                </a:solidFill>
              </a:rPr>
              <a:t>ბ</a:t>
            </a:r>
            <a:r>
              <a:rPr lang="ka-GE" sz="2000" b="1" dirty="0">
                <a:solidFill>
                  <a:schemeClr val="tx2">
                    <a:lumMod val="50000"/>
                  </a:schemeClr>
                </a:solidFill>
              </a:rPr>
              <a:t>) ეფექტიანი დასაქმების ხელშეწყობა; </a:t>
            </a:r>
            <a:endParaRPr lang="ka-GE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ka-GE" sz="2000" b="1" dirty="0" smtClean="0">
                <a:solidFill>
                  <a:schemeClr val="tx2">
                    <a:lumMod val="50000"/>
                  </a:schemeClr>
                </a:solidFill>
              </a:rPr>
              <a:t>გ</a:t>
            </a:r>
            <a:r>
              <a:rPr lang="ka-GE" sz="2000" b="1" dirty="0">
                <a:solidFill>
                  <a:schemeClr val="tx2">
                    <a:lumMod val="50000"/>
                  </a:schemeClr>
                </a:solidFill>
              </a:rPr>
              <a:t>) ღირსეული სამუშაო პირობების და კანონით განსაზღვრული ადამიანის შრომითი უფლებების დაცვის უზრუნველყოფა; </a:t>
            </a:r>
            <a:endParaRPr lang="ka-GE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ka-GE" sz="2000" b="1" dirty="0" smtClean="0">
                <a:solidFill>
                  <a:schemeClr val="tx2">
                    <a:lumMod val="50000"/>
                  </a:schemeClr>
                </a:solidFill>
              </a:rPr>
              <a:t>დ</a:t>
            </a:r>
            <a:r>
              <a:rPr lang="ka-GE" sz="2000" b="1" dirty="0">
                <a:solidFill>
                  <a:schemeClr val="tx2">
                    <a:lumMod val="50000"/>
                  </a:schemeClr>
                </a:solidFill>
              </a:rPr>
              <a:t>) სამუშაო ძალის შესაძლებლობების </a:t>
            </a:r>
            <a:r>
              <a:rPr lang="ka-GE" sz="2000" b="1" dirty="0" smtClean="0">
                <a:solidFill>
                  <a:schemeClr val="tx2">
                    <a:lumMod val="50000"/>
                  </a:schemeClr>
                </a:solidFill>
              </a:rPr>
              <a:t>განვითარება.</a:t>
            </a:r>
          </a:p>
          <a:p>
            <a:pPr marL="0" indent="0" algn="just">
              <a:buNone/>
            </a:pPr>
            <a:endParaRPr lang="ka-GE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ka-GE" sz="2000" b="1" dirty="0">
                <a:solidFill>
                  <a:schemeClr val="tx2">
                    <a:lumMod val="50000"/>
                  </a:schemeClr>
                </a:solidFill>
              </a:rPr>
              <a:t>შრომის ბაზრის ინფორმაციული </a:t>
            </a:r>
            <a:r>
              <a:rPr lang="ka-GE" sz="2000" b="1" dirty="0" smtClean="0">
                <a:solidFill>
                  <a:schemeClr val="tx2">
                    <a:lumMod val="50000"/>
                  </a:schemeClr>
                </a:solidFill>
              </a:rPr>
              <a:t>სისტემა </a:t>
            </a:r>
            <a:r>
              <a:rPr lang="ka-GE" sz="20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LMIS) </a:t>
            </a:r>
            <a:endParaRPr lang="ka-GE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ka-GE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ka-GE" sz="2000" dirty="0" smtClean="0">
                <a:solidFill>
                  <a:schemeClr val="tx2">
                    <a:lumMod val="50000"/>
                  </a:schemeClr>
                </a:solidFill>
              </a:rPr>
              <a:t>კარიერის დაგეგმვა </a:t>
            </a:r>
            <a:r>
              <a:rPr lang="ka-GE" sz="2000" dirty="0">
                <a:solidFill>
                  <a:schemeClr val="tx2">
                    <a:lumMod val="50000"/>
                  </a:schemeClr>
                </a:solidFill>
              </a:rPr>
              <a:t>და პროფესიული </a:t>
            </a:r>
            <a:r>
              <a:rPr lang="ka-GE" sz="2000" dirty="0" smtClean="0">
                <a:solidFill>
                  <a:schemeClr val="tx2">
                    <a:lumMod val="50000"/>
                  </a:schemeClr>
                </a:solidFill>
              </a:rPr>
              <a:t>კონსულტირება -  </a:t>
            </a:r>
            <a:r>
              <a:rPr lang="ka-GE" sz="2000" dirty="0">
                <a:solidFill>
                  <a:schemeClr val="tx2">
                    <a:lumMod val="50000"/>
                  </a:schemeClr>
                </a:solidFill>
              </a:rPr>
              <a:t>როგორც, დასაქმების ხელშეწყობის </a:t>
            </a:r>
            <a:r>
              <a:rPr lang="ka-GE" sz="2000" dirty="0" smtClean="0">
                <a:solidFill>
                  <a:schemeClr val="tx2">
                    <a:lumMod val="50000"/>
                  </a:schemeClr>
                </a:solidFill>
              </a:rPr>
              <a:t>ორიენტირი სწავლებიდან </a:t>
            </a:r>
            <a:r>
              <a:rPr lang="ka-GE" sz="2000" dirty="0">
                <a:solidFill>
                  <a:schemeClr val="tx2">
                    <a:lumMod val="50000"/>
                  </a:schemeClr>
                </a:solidFill>
              </a:rPr>
              <a:t>დასაქმებაზე გადასვლის მიზნის მისაღწევად. </a:t>
            </a:r>
            <a:endParaRPr lang="ka-GE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ka-GE" sz="2000" dirty="0"/>
          </a:p>
        </p:txBody>
      </p:sp>
    </p:spTree>
    <p:extLst>
      <p:ext uri="{BB962C8B-B14F-4D97-AF65-F5344CB8AC3E}">
        <p14:creationId xmlns:p14="http://schemas.microsoft.com/office/powerpoint/2010/main" val="1021264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02531161"/>
              </p:ext>
            </p:extLst>
          </p:nvPr>
        </p:nvGraphicFramePr>
        <p:xfrm>
          <a:off x="457200" y="3048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ü"/>
            </a:pPr>
            <a:endParaRPr lang="ka-GE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</a:rPr>
              <a:t>დასაქმების </a:t>
            </a:r>
            <a:r>
              <a:rPr lang="ka-GE" sz="2800" dirty="0">
                <a:solidFill>
                  <a:schemeClr val="tx2">
                    <a:lumMod val="50000"/>
                  </a:schemeClr>
                </a:solidFill>
              </a:rPr>
              <a:t>ხელშეწყობის მომსახურებათა განვითარების </a:t>
            </a: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</a:rPr>
              <a:t>პროგრამა;</a:t>
            </a:r>
          </a:p>
          <a:p>
            <a:pPr marL="0" lvl="0" indent="0" algn="just">
              <a:buNone/>
            </a:pP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</a:rPr>
              <a:t>პროფესიული მომზადება/გადამზადების, კვალიფიკაციის ამაღლების სახელმწიფო პროგრამა.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26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1067583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082273"/>
              </p:ext>
            </p:extLst>
          </p:nvPr>
        </p:nvGraphicFramePr>
        <p:xfrm>
          <a:off x="457201" y="2266923"/>
          <a:ext cx="8229598" cy="3394414"/>
        </p:xfrm>
        <a:graphic>
          <a:graphicData uri="http://schemas.openxmlformats.org/drawingml/2006/table">
            <a:tbl>
              <a:tblPr/>
              <a:tblGrid>
                <a:gridCol w="3066999"/>
                <a:gridCol w="960484"/>
                <a:gridCol w="840423"/>
                <a:gridCol w="840423"/>
                <a:gridCol w="840423"/>
                <a:gridCol w="840423"/>
                <a:gridCol w="840423"/>
              </a:tblGrid>
              <a:tr h="81040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a-GE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ylfaen"/>
                        </a:rPr>
                        <a:t> პრიორიტეტებისა და მათ ფარგლებში განსახორციელებელი პროგრამები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a-GE" sz="1000" b="1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სულ</a:t>
                      </a:r>
                    </a:p>
                    <a:p>
                      <a:pPr algn="ctr" rtl="0" fontAlgn="ctr"/>
                      <a:r>
                        <a:rPr lang="ka-GE" sz="1000" b="1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2016-2019</a:t>
                      </a:r>
                      <a:endParaRPr lang="ka-GE" sz="1000" b="1" i="0" u="none" strike="noStrike" dirty="0">
                        <a:solidFill>
                          <a:srgbClr val="16365C"/>
                        </a:solidFill>
                        <a:effectLst/>
                        <a:latin typeface="sylfaen"/>
                      </a:endParaRP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ka-GE" sz="1400" b="0" i="0" u="none" strike="noStrike" dirty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მ.შ. დაფინანსება სახელმწიფო ბიუჯეტიდან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366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600" b="1" i="0" u="none" strike="noStrike" dirty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პროგრამის დასახელება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000" b="1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2015</a:t>
                      </a:r>
                      <a:endParaRPr lang="ka-GE" sz="1000" b="1" i="0" u="none" strike="noStrike" dirty="0">
                        <a:solidFill>
                          <a:srgbClr val="16365C"/>
                        </a:solidFill>
                        <a:effectLst/>
                        <a:latin typeface="Sylfaen"/>
                      </a:endParaRP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2016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2017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2018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2019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7">
                  <a:txBody>
                    <a:bodyPr/>
                    <a:lstStyle/>
                    <a:p>
                      <a:pPr algn="ctr" rtl="0" fontAlgn="ctr"/>
                      <a:endParaRPr lang="ka-GE" sz="1000" b="1" i="0" u="none" strike="noStrike" dirty="0">
                        <a:solidFill>
                          <a:srgbClr val="16365C"/>
                        </a:solidFill>
                        <a:effectLst/>
                        <a:latin typeface="Sylfaen"/>
                      </a:endParaRP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3991">
                <a:tc>
                  <a:txBody>
                    <a:bodyPr/>
                    <a:lstStyle/>
                    <a:p>
                      <a:pPr algn="l" rtl="0" fontAlgn="ctr"/>
                      <a:r>
                        <a:rPr lang="ka-GE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დასაქმების ხელშეწყობის მომსახურებათა განვითარების სახელმწიფო პროგრამა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000" b="1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350,000.0</a:t>
                      </a:r>
                      <a:r>
                        <a:rPr lang="en-US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2,854,000.0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751,000.0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701,000.0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701,000.0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701,000.0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60">
                <a:tc>
                  <a:txBody>
                    <a:bodyPr/>
                    <a:lstStyle/>
                    <a:p>
                      <a:pPr algn="l" rtl="0" fontAlgn="ctr"/>
                      <a:r>
                        <a:rPr lang="ka-GE" sz="1000" b="1" i="0" u="none" strike="noStrike">
                          <a:solidFill>
                            <a:srgbClr val="16365C"/>
                          </a:solidFill>
                          <a:effectLst/>
                          <a:latin typeface="sylfaen"/>
                        </a:rPr>
                        <a:t>სამუშაოს მაძიებელთა მომზადება-გადამზადების სახელმწიფო პროგრამა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000" b="1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1,900,000.0</a:t>
                      </a:r>
                      <a:r>
                        <a:rPr lang="en-US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/>
                        </a:rPr>
                        <a:t>8,281,000.0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2,014,000.0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2,089,000.0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2,089,000.0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2,089,000.0</a:t>
                      </a:r>
                    </a:p>
                  </a:txBody>
                  <a:tcPr marL="8186" marR="8186" marT="8186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3279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06230490"/>
              </p:ext>
            </p:extLst>
          </p:nvPr>
        </p:nvGraphicFramePr>
        <p:xfrm>
          <a:off x="457200" y="3048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ka-GE" sz="2000" b="1" dirty="0">
                <a:solidFill>
                  <a:schemeClr val="tx2">
                    <a:lumMod val="75000"/>
                  </a:schemeClr>
                </a:solidFill>
              </a:rPr>
              <a:t>სპეციალური საგანმანათლებლო საჭიროების და შეზღუდული შესაძლებლობების მქონე პირების დასაქმების ხელშეწყობის მექანიზმების იდენტიფიცირება და დასაქმების ხელშემწყობი სერვისების პილოტირება</a:t>
            </a:r>
            <a:r>
              <a:rPr lang="ka-GE" sz="2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ka-GE" sz="2000" b="1" dirty="0" smtClean="0"/>
          </a:p>
          <a:p>
            <a:pPr marL="0" indent="0" algn="just">
              <a:buNone/>
            </a:pPr>
            <a:r>
              <a:rPr lang="ka-GE" sz="2000" b="1" dirty="0" smtClean="0">
                <a:solidFill>
                  <a:schemeClr val="tx2">
                    <a:lumMod val="75000"/>
                  </a:schemeClr>
                </a:solidFill>
              </a:rPr>
              <a:t>საქართველოს </a:t>
            </a:r>
            <a:r>
              <a:rPr lang="ka-GE" sz="2000" b="1" dirty="0">
                <a:solidFill>
                  <a:schemeClr val="tx2">
                    <a:lumMod val="75000"/>
                  </a:schemeClr>
                </a:solidFill>
              </a:rPr>
              <a:t>შრომის, ჯანმრთელობისა და სოციალური დაცვის სამინისტრო იღებს შემდეგ </a:t>
            </a:r>
            <a:r>
              <a:rPr lang="ka-GE" sz="2000" b="1" dirty="0" smtClean="0">
                <a:solidFill>
                  <a:schemeClr val="tx2">
                    <a:lumMod val="75000"/>
                  </a:schemeClr>
                </a:solidFill>
              </a:rPr>
              <a:t>ვალდებულებები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ka-GE" sz="2000" dirty="0">
                <a:solidFill>
                  <a:schemeClr val="tx2">
                    <a:lumMod val="75000"/>
                  </a:schemeClr>
                </a:solidFill>
              </a:rPr>
              <a:t>საქართველოს განათლებისა და მეცნიერების სამინისტროსთან ერთად სამუშაო ჯგუფის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ფორმატის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განსაზღვრა</a:t>
            </a:r>
            <a:r>
              <a:rPr lang="ka-GE" sz="2000" dirty="0">
                <a:solidFill>
                  <a:schemeClr val="tx2">
                    <a:lumMod val="75000"/>
                  </a:schemeClr>
                </a:solidFill>
              </a:rPr>
              <a:t> (შეზღუდული შესაძლებლობების მქონე პირებთან მომუშავე ორგანიზაციების წარმომადგენლები, სხვა სამთავრობო უწყებები) პილოტირებისათვის შესაძლო სერვისების იდენტიფიცირებისა და განხილვისათვის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ka-GE" sz="2000" dirty="0">
                <a:solidFill>
                  <a:schemeClr val="tx2">
                    <a:lumMod val="75000"/>
                  </a:schemeClr>
                </a:solidFill>
              </a:rPr>
              <a:t>სამუშაო შეხვედრების მომზადება, სამუშაო ჯგუფში განსახილველი საკითხების დამუშავება</a:t>
            </a:r>
            <a:r>
              <a:rPr lang="ka-GE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a-GE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ka-GE" sz="2000" dirty="0" smtClean="0">
                <a:solidFill>
                  <a:schemeClr val="tx2">
                    <a:lumMod val="75000"/>
                  </a:schemeClr>
                </a:solidFill>
              </a:rPr>
              <a:t>შემუშავებული </a:t>
            </a:r>
            <a:r>
              <a:rPr lang="ka-GE" sz="2000" dirty="0">
                <a:solidFill>
                  <a:schemeClr val="tx2">
                    <a:lumMod val="75000"/>
                  </a:schemeClr>
                </a:solidFill>
              </a:rPr>
              <a:t>რეკომენდაციების საფუძველზე საჭირო სამართლებრივი ცვლილებების ინიცირება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a-GE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ka-GE" sz="2000" dirty="0">
                <a:solidFill>
                  <a:schemeClr val="tx2">
                    <a:lumMod val="75000"/>
                  </a:schemeClr>
                </a:solidFill>
              </a:rPr>
              <a:t>დასაქმების ხელშეწყობის სერვისების პილოტირებისათვის იდენტიფიცირებული მოდელების განხორციელებისათვის  გათვალისწინებული თანხის ხარჯვაზე ინდივიდუალური სამართლებრივი აქტის გამოცემა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a-GE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ka-GE" sz="2000" dirty="0">
                <a:solidFill>
                  <a:schemeClr val="tx2">
                    <a:lumMod val="75000"/>
                  </a:schemeClr>
                </a:solidFill>
              </a:rPr>
              <a:t>საქართველოს განათლებისა და მეცნიერების სამინისტროსთან ერთად მონიტორინგის სქემის განსაზღვრა, მონიტორინგის წარმოება და რეკომენდაციების შემუშავება</a:t>
            </a:r>
            <a:r>
              <a:rPr lang="ka-GE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0" algn="just"/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/>
            <a:r>
              <a:rPr lang="ka-GE" sz="2000" dirty="0">
                <a:solidFill>
                  <a:schemeClr val="tx2">
                    <a:lumMod val="75000"/>
                  </a:schemeClr>
                </a:solidFill>
              </a:rPr>
              <a:t>პილოტირებისა და მონიტორინგის შედეგების საფუძველზე პოლიტიკის ცვლილებებისათვის რეკომენდაციების შემუშავება.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ka-GE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019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6096902"/>
              </p:ext>
            </p:extLst>
          </p:nvPr>
        </p:nvGraphicFramePr>
        <p:xfrm>
          <a:off x="457200" y="253536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ინფორმაცია კვლევის შედეგად - მსოფლიოს საუკეთესო პრაქტიკის მქონე ქვეყნების შშმ პირთა დასაქმების ხელშეწყობის მექანიზმების შესახებ გამოცდილების </a:t>
            </a: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თაობაზე ნორმატიულ-სამართლებრივი რეგულირების კუთხით </a:t>
            </a:r>
            <a:r>
              <a:rPr lang="ka-GE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(ურთიერთგაგების მემორანდუმი საქართველოს შრომის, ჯანმრთელობისა და სოციალური დაცვის სამინისტროსა და ლატვიის რესპუბლიკის კეთილდღეობის სამინისტროს </a:t>
            </a:r>
            <a:r>
              <a:rPr lang="ka-GE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შორის). </a:t>
            </a:r>
            <a:r>
              <a:rPr lang="ka-GE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</a:t>
            </a: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დაპტირებული </a:t>
            </a: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სამუშაო ადგილების </a:t>
            </a: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უზრუნველყოფის შესახებ;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ka-GE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უნდა განისაზღვროს შრომის ბაზარზე შშმ პირთა მოთხოვნისა და მიწოდების თავისებურებანი;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ka-GE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დაზუსტდეს ის ფაქტორები, რომლებიც გავლენას ახდენენ შშმ პირთა დასაქმებაზე, განისაზღვროს მექანიზმები, რომელიც უზრუნველყოფს მათ დასაქმებას;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ka-GE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სოციალურ პარტნიორებთან და სხვა დაინტერესებულ მხარეებთან საკანონმდებლო  ინიციატივების შემუშავება დასაქმების  ხელშეწყობის მექანიზმების შესახებ; 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ka-GE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სისტემური კვლევა </a:t>
            </a: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მტკიცებულებაზე </a:t>
            </a:r>
            <a:r>
              <a:rPr lang="ka-GE" sz="1600" b="1" dirty="0">
                <a:solidFill>
                  <a:schemeClr val="tx2">
                    <a:lumMod val="75000"/>
                  </a:schemeClr>
                </a:solidFill>
              </a:rPr>
              <a:t>დაფუძნებული მხარდაჭერითი  </a:t>
            </a: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დასაქმების </a:t>
            </a:r>
            <a:r>
              <a:rPr lang="ka-GE" sz="1600" b="1" dirty="0" smtClean="0">
                <a:solidFill>
                  <a:schemeClr val="tx2">
                    <a:lumMod val="75000"/>
                  </a:schemeClr>
                </a:solidFill>
              </a:rPr>
              <a:t>შესახებ, სტრუქტურული, რეტროსპექტული, ლოგიკური და შედარებითი ანალიზი ეფექტიანი ალგორითმის დასანერგად.</a:t>
            </a: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606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endParaRPr lang="en-US" sz="2800" b="1" cap="all" dirty="0" smtClean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en-US" sz="2800" b="1" cap="all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ka-GE" sz="2800" b="1" cap="al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შესავალი</a:t>
            </a:r>
            <a:endParaRPr lang="en-US" sz="2800" b="1" cap="all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ka-GE" sz="2800" b="1" cap="al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საერთაშორისო </a:t>
            </a:r>
            <a:r>
              <a:rPr lang="ka-GE" sz="2800" b="1" cap="all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და შიდა  ვალდებულებები</a:t>
            </a:r>
            <a:endParaRPr lang="en-US" sz="2800" b="1" cap="all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ka-GE" sz="2800" b="1" cap="all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სახელმწიფო მხარდამჭერი პროგრამები (მიმდინარე და სამომავლო აქტივობები)</a:t>
            </a:r>
            <a:endParaRPr lang="en-US" sz="2800" b="1" cap="all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ka-GE" sz="2800" b="1" cap="all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დასკვნა</a:t>
            </a:r>
            <a:endParaRPr lang="en-US" sz="2800" b="1" cap="all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561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6336786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ka-GE" b="1" dirty="0" smtClean="0">
                <a:solidFill>
                  <a:schemeClr val="tx2">
                    <a:lumMod val="75000"/>
                  </a:schemeClr>
                </a:solidFill>
              </a:rPr>
              <a:t>გმადლობთ  ყურადღებისათვის!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418" y="3429000"/>
            <a:ext cx="2468880" cy="246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594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5862343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განვითარებად </a:t>
            </a:r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ქვეყნებში სამუშაო ასაკის მქონე შშმ </a:t>
            </a: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პირთა 80-90% არის უმუშევარი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როდესაც ინდუსტრიულ ქვეყნებში იგივე მაჩვენებელი 50-70 % ის ფარგლებში მერყეობს. 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ყველაზე განვითარებულ </a:t>
            </a:r>
            <a:r>
              <a:rPr lang="ka-GE" sz="2800" dirty="0">
                <a:solidFill>
                  <a:schemeClr val="tx2">
                    <a:lumMod val="75000"/>
                  </a:schemeClr>
                </a:solidFill>
              </a:rPr>
              <a:t>ქვეყნებში სამუშაო ასაკის </a:t>
            </a:r>
            <a:r>
              <a:rPr lang="ka-GE" sz="2800" dirty="0" smtClean="0">
                <a:solidFill>
                  <a:schemeClr val="tx2">
                    <a:lumMod val="75000"/>
                  </a:schemeClr>
                </a:solidFill>
              </a:rPr>
              <a:t>მქონე შშმ პირთა უმუშევრობის დონე ოფიციალურად ორჯერ მცირეა, ვიდრე მათი, ვისაც ეს სტატუსი არ გააჩნიათ.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791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3853170"/>
              </p:ext>
            </p:extLst>
          </p:nvPr>
        </p:nvGraphicFramePr>
        <p:xfrm>
          <a:off x="533400" y="381000"/>
          <a:ext cx="82296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კონვენციის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მიზანია, ხელი შეუწყოს, დაიცვას და უზრუნველყოს შეზღუდული შესაძლებლობის მქონე პირთა თანაბარი უფლებებისა და ძირითად თავისუფლებათა რეალიზება, მათი თანდაყოლილი პიროვნული ღირსების პატივისცემა.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sz="3000" i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ka-GE" sz="2000" b="1" i="1" u="sng" dirty="0" smtClean="0">
                <a:solidFill>
                  <a:schemeClr val="tx2">
                    <a:lumMod val="75000"/>
                  </a:schemeClr>
                </a:solidFill>
              </a:rPr>
              <a:t>რატიფიცირება </a:t>
            </a:r>
            <a:r>
              <a:rPr lang="ka-GE" sz="2000" b="1" i="1" u="sng" dirty="0">
                <a:solidFill>
                  <a:schemeClr val="tx2">
                    <a:lumMod val="75000"/>
                  </a:schemeClr>
                </a:solidFill>
              </a:rPr>
              <a:t>- 2013 წლის 26 დეკემბერი</a:t>
            </a:r>
            <a:endParaRPr lang="en-US" sz="2000" b="1" i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908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97551976"/>
              </p:ext>
            </p:extLst>
          </p:nvPr>
        </p:nvGraphicFramePr>
        <p:xfrm>
          <a:off x="533400" y="6096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საქართველოს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ადამიანის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უფლებების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დაცვის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სამთავრობო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სამოქმედო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გეგმის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(2014–2015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წლებისთვის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ka-GE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i="1" u="sng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ka-GE" sz="2600" i="1" u="sng" dirty="0" smtClean="0">
                <a:solidFill>
                  <a:schemeClr val="tx2">
                    <a:lumMod val="75000"/>
                  </a:schemeClr>
                </a:solidFill>
              </a:rPr>
              <a:t>მთავრობის დადგენილება </a:t>
            </a:r>
            <a:r>
              <a:rPr lang="en-US" sz="2600" i="1" u="sng" dirty="0" smtClean="0">
                <a:solidFill>
                  <a:schemeClr val="tx2">
                    <a:lumMod val="75000"/>
                  </a:schemeClr>
                </a:solidFill>
              </a:rPr>
              <a:t>N445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600" i="1" u="sng" dirty="0" smtClean="0">
                <a:solidFill>
                  <a:schemeClr val="tx2">
                    <a:lumMod val="75000"/>
                  </a:schemeClr>
                </a:solidFill>
              </a:rPr>
              <a:t>09.08.2014);</a:t>
            </a:r>
            <a:endParaRPr lang="ka-GE" sz="2600" i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ka-GE" sz="2600" i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ka-GE" b="1" dirty="0">
                <a:solidFill>
                  <a:schemeClr val="tx2">
                    <a:lumMod val="75000"/>
                  </a:schemeClr>
                </a:solidFill>
              </a:rPr>
              <a:t>საქართველოს სოციალურ-ეკონომიკური განვითარების </a:t>
            </a:r>
            <a:r>
              <a:rPr lang="ka-GE" b="1" dirty="0" smtClean="0">
                <a:solidFill>
                  <a:schemeClr val="tx2">
                    <a:lumMod val="75000"/>
                  </a:schemeClr>
                </a:solidFill>
              </a:rPr>
              <a:t>სტრატეგია  საქართველო </a:t>
            </a:r>
            <a:r>
              <a:rPr lang="ka-GE" b="1" dirty="0">
                <a:solidFill>
                  <a:schemeClr val="tx2">
                    <a:lumMod val="75000"/>
                  </a:schemeClr>
                </a:solidFill>
              </a:rPr>
              <a:t>2020“ </a:t>
            </a:r>
            <a:r>
              <a:rPr lang="ka-GE" sz="2500" i="1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a-GE" sz="2500" i="1" u="sng" dirty="0" smtClean="0">
                <a:solidFill>
                  <a:schemeClr val="tx2">
                    <a:lumMod val="75000"/>
                  </a:schemeClr>
                </a:solidFill>
              </a:rPr>
              <a:t>(მთავრობის დადგენილება  </a:t>
            </a:r>
            <a:r>
              <a:rPr lang="ka-GE" sz="2500" i="1" u="sng" dirty="0">
                <a:solidFill>
                  <a:schemeClr val="tx2">
                    <a:lumMod val="75000"/>
                  </a:schemeClr>
                </a:solidFill>
              </a:rPr>
              <a:t>#</a:t>
            </a:r>
            <a:r>
              <a:rPr lang="ka-GE" sz="2500" i="1" u="sng" dirty="0" smtClean="0">
                <a:solidFill>
                  <a:schemeClr val="tx2">
                    <a:lumMod val="75000"/>
                  </a:schemeClr>
                </a:solidFill>
              </a:rPr>
              <a:t>400, )</a:t>
            </a:r>
            <a:endParaRPr lang="en-US" sz="2500" i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b="1" dirty="0" smtClean="0">
                <a:solidFill>
                  <a:schemeClr val="tx2">
                    <a:lumMod val="75000"/>
                  </a:schemeClr>
                </a:solidFill>
              </a:rPr>
              <a:t>შშმ </a:t>
            </a:r>
            <a:r>
              <a:rPr lang="ka-GE" b="1" dirty="0">
                <a:solidFill>
                  <a:schemeClr val="tx2">
                    <a:lumMod val="75000"/>
                  </a:schemeClr>
                </a:solidFill>
              </a:rPr>
              <a:t>პირთა თანაბარი შესაძლებლობების  უზრუნველყოფის 2014-2016 წწ სამთავრობო სამოქმედო გეგმა </a:t>
            </a:r>
            <a:r>
              <a:rPr lang="ka-GE" sz="2600" i="1" u="sng" dirty="0">
                <a:solidFill>
                  <a:schemeClr val="tx2">
                    <a:lumMod val="75000"/>
                  </a:schemeClr>
                </a:solidFill>
              </a:rPr>
              <a:t>(მთავრობის განკარგულება 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ka-GE" sz="2600" i="1" u="sng" dirty="0">
                <a:solidFill>
                  <a:schemeClr val="tx2">
                    <a:lumMod val="75000"/>
                  </a:schemeClr>
                </a:solidFill>
              </a:rPr>
              <a:t>76 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20.01.2014</a:t>
            </a:r>
            <a:r>
              <a:rPr lang="ka-GE" sz="2600" i="1" u="sng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b="1" dirty="0" smtClean="0">
                <a:solidFill>
                  <a:schemeClr val="tx2">
                    <a:lumMod val="75000"/>
                  </a:schemeClr>
                </a:solidFill>
              </a:rPr>
              <a:t>საქართველოს შრომის ბაზრის  ფორმირების სახელწმიფო სტრატეგია და განხორციელების სამოქმედო გეგმა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2015-2018 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ka-GE" sz="2600" i="1" u="sng" dirty="0">
                <a:solidFill>
                  <a:schemeClr val="tx2">
                    <a:lumMod val="75000"/>
                  </a:schemeClr>
                </a:solidFill>
              </a:rPr>
              <a:t>მთავრობის დადგენილება 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ka-GE" sz="2600" i="1" u="sng" dirty="0">
                <a:solidFill>
                  <a:schemeClr val="tx2">
                    <a:lumMod val="75000"/>
                  </a:schemeClr>
                </a:solidFill>
              </a:rPr>
              <a:t>199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600" i="1" u="sng" dirty="0" smtClean="0">
                <a:solidFill>
                  <a:schemeClr val="tx2">
                    <a:lumMod val="75000"/>
                  </a:schemeClr>
                </a:solidFill>
              </a:rPr>
              <a:t>02.08.2013</a:t>
            </a:r>
            <a:r>
              <a:rPr lang="ka-GE" sz="2600" i="1" u="sng" dirty="0">
                <a:solidFill>
                  <a:schemeClr val="tx2">
                    <a:lumMod val="75000"/>
                  </a:schemeClr>
                </a:solidFill>
              </a:rPr>
              <a:t>) </a:t>
            </a:r>
            <a:endParaRPr lang="ka-GE" sz="2600" i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2600" i="1" u="sng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b="1" dirty="0" smtClean="0">
                <a:solidFill>
                  <a:schemeClr val="tx2">
                    <a:lumMod val="75000"/>
                  </a:schemeClr>
                </a:solidFill>
              </a:rPr>
              <a:t>დასაქმების ხელშეწყობის მომსახურებათა განვითარების სამოქმედო გეგმა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2015-2018 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( </a:t>
            </a:r>
            <a:r>
              <a:rPr lang="ka-GE" sz="2600" i="1" u="sng" dirty="0">
                <a:solidFill>
                  <a:schemeClr val="tx2">
                    <a:lumMod val="75000"/>
                  </a:schemeClr>
                </a:solidFill>
              </a:rPr>
              <a:t>სშჯსდს ბრძანება</a:t>
            </a:r>
            <a:r>
              <a:rPr lang="en-US" sz="2600" i="1" u="sng" dirty="0">
                <a:solidFill>
                  <a:schemeClr val="tx2">
                    <a:lumMod val="75000"/>
                  </a:schemeClr>
                </a:solidFill>
              </a:rPr>
              <a:t> N01-359/O, 29.12.2014).</a:t>
            </a:r>
          </a:p>
        </p:txBody>
      </p:sp>
    </p:spTree>
    <p:extLst>
      <p:ext uri="{BB962C8B-B14F-4D97-AF65-F5344CB8AC3E}">
        <p14:creationId xmlns:p14="http://schemas.microsoft.com/office/powerpoint/2010/main" val="3028558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88169016"/>
              </p:ext>
            </p:extLst>
          </p:nvPr>
        </p:nvGraphicFramePr>
        <p:xfrm>
          <a:off x="457200" y="274638"/>
          <a:ext cx="8229600" cy="140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88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a-GE" sz="2600" dirty="0" smtClean="0">
                <a:solidFill>
                  <a:schemeClr val="tx2">
                    <a:lumMod val="75000"/>
                  </a:schemeClr>
                </a:solidFill>
              </a:rPr>
              <a:t>განსაზღვრავს </a:t>
            </a:r>
            <a:r>
              <a:rPr lang="ka-GE" sz="2600" dirty="0">
                <a:solidFill>
                  <a:schemeClr val="tx2">
                    <a:lumMod val="75000"/>
                  </a:schemeClr>
                </a:solidFill>
              </a:rPr>
              <a:t>შეზღუდული შესაძლებლობის მქონე პირთა მიმართ სახელმწიფო პოლიტიკის საფუძველს და მიზნად ისახავს სხვა პირთა თანაბრად უზრუნველყოს შეზღუდული შესაძლებლობის მქონე პირთა უფლებების რეალიზაცია, </a:t>
            </a:r>
            <a:r>
              <a:rPr lang="ka-GE" sz="2600" b="1" dirty="0">
                <a:solidFill>
                  <a:schemeClr val="tx2">
                    <a:lumMod val="75000"/>
                  </a:schemeClr>
                </a:solidFill>
              </a:rPr>
              <a:t>შექმნას ხელსაყრელი პირობები მათი სრულფასოვანი ცხოვრებისა და საზოგადოების ეკონომიკურ თუ პოლიტიკურ საქმიანობაში მონაწილეობისათვის. </a:t>
            </a: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007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6563398"/>
              </p:ext>
            </p:extLst>
          </p:nvPr>
        </p:nvGraphicFramePr>
        <p:xfrm>
          <a:off x="533400" y="3048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928036"/>
              </p:ext>
            </p:extLst>
          </p:nvPr>
        </p:nvGraphicFramePr>
        <p:xfrm>
          <a:off x="152400" y="1447800"/>
          <a:ext cx="8915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07266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79045106"/>
              </p:ext>
            </p:extLst>
          </p:nvPr>
        </p:nvGraphicFramePr>
        <p:xfrm>
          <a:off x="609600" y="1752600"/>
          <a:ext cx="8229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7048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59593664"/>
              </p:ext>
            </p:extLst>
          </p:nvPr>
        </p:nvGraphicFramePr>
        <p:xfrm>
          <a:off x="381000" y="1524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ka-GE" sz="3100" dirty="0">
                <a:solidFill>
                  <a:schemeClr val="tx2">
                    <a:lumMod val="75000"/>
                  </a:schemeClr>
                </a:solidFill>
              </a:rPr>
              <a:t>შშმ პირთათვის შრომისა და დასაქმების თანაბარი </a:t>
            </a:r>
            <a:r>
              <a:rPr lang="ka-GE" sz="3100" dirty="0" smtClean="0">
                <a:solidFill>
                  <a:schemeClr val="tx2">
                    <a:lumMod val="75000"/>
                  </a:schemeClr>
                </a:solidFill>
              </a:rPr>
              <a:t>უფლებების </a:t>
            </a:r>
            <a:r>
              <a:rPr lang="ka-GE" sz="3100" dirty="0">
                <a:solidFill>
                  <a:schemeClr val="tx2">
                    <a:lumMod val="75000"/>
                  </a:schemeClr>
                </a:solidFill>
              </a:rPr>
              <a:t>უზრუნველყოფა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0" algn="just">
              <a:buFont typeface="Wingdings" panose="05000000000000000000" pitchFamily="2" charset="2"/>
              <a:buChar char="q"/>
            </a:pPr>
            <a:endParaRPr lang="en-US" sz="31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sz="3100" dirty="0">
                <a:solidFill>
                  <a:schemeClr val="tx2">
                    <a:lumMod val="75000"/>
                  </a:schemeClr>
                </a:solidFill>
              </a:rPr>
              <a:t>შშმ პირთა </a:t>
            </a:r>
            <a:r>
              <a:rPr lang="ka-GE" sz="3100" dirty="0" smtClean="0">
                <a:solidFill>
                  <a:schemeClr val="tx2">
                    <a:lumMod val="75000"/>
                  </a:schemeClr>
                </a:solidFill>
              </a:rPr>
              <a:t>დასაქმების  ხელშეწყობა</a:t>
            </a:r>
            <a:r>
              <a:rPr lang="en-US" sz="31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en-US" sz="31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endParaRPr lang="en-US" sz="31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sz="3100" dirty="0">
                <a:solidFill>
                  <a:schemeClr val="tx2">
                    <a:lumMod val="75000"/>
                  </a:schemeClr>
                </a:solidFill>
              </a:rPr>
              <a:t>შრომის ბაზარზე </a:t>
            </a:r>
            <a:r>
              <a:rPr lang="ka-GE" sz="3100" dirty="0" smtClean="0">
                <a:solidFill>
                  <a:schemeClr val="tx2">
                    <a:lumMod val="75000"/>
                  </a:schemeClr>
                </a:solidFill>
              </a:rPr>
              <a:t>შშმ </a:t>
            </a:r>
            <a:r>
              <a:rPr lang="ka-GE" sz="3100" dirty="0">
                <a:solidFill>
                  <a:schemeClr val="tx2">
                    <a:lumMod val="75000"/>
                  </a:schemeClr>
                </a:solidFill>
              </a:rPr>
              <a:t>სამუშაოს მაძიებელთა კონკურენტუნარიანობის გაზრდა</a:t>
            </a:r>
            <a:r>
              <a:rPr lang="ka-GE" sz="31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en-US" sz="3100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endParaRPr lang="en-US" sz="31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ka-GE" sz="3100" dirty="0">
                <a:solidFill>
                  <a:schemeClr val="tx2">
                    <a:lumMod val="75000"/>
                  </a:schemeClr>
                </a:solidFill>
              </a:rPr>
              <a:t>შრომის ღირსეული, უსაფრთხო და ჯანსაღი გარემოს </a:t>
            </a:r>
            <a:r>
              <a:rPr lang="ka-GE" sz="3100" dirty="0" smtClean="0">
                <a:solidFill>
                  <a:schemeClr val="tx2">
                    <a:lumMod val="75000"/>
                  </a:schemeClr>
                </a:solidFill>
              </a:rPr>
              <a:t>უზრუნველყოფა.</a:t>
            </a:r>
            <a:endParaRPr lang="en-US" sz="31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53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1241</TotalTime>
  <Words>1271</Words>
  <Application>Microsoft Office PowerPoint</Application>
  <PresentationFormat>On-screen Show (4:3)</PresentationFormat>
  <Paragraphs>185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დასაქმების პრაქტიკული მხარდამჭერი სახელმწიფო მექანიზმები   ელზა ჯგერენაია  შრომისა და დასაქმების პოლიტიკის დეპარტამენტი  თბილისი  14-15 აპრილი 2015 წ.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Support Policy of Persons with Disabilities</dc:title>
  <dc:creator>Giorgi Gamkrelidze</dc:creator>
  <cp:lastModifiedBy>Elza Jgerenaia</cp:lastModifiedBy>
  <cp:revision>198</cp:revision>
  <cp:lastPrinted>2015-04-14T13:16:31Z</cp:lastPrinted>
  <dcterms:created xsi:type="dcterms:W3CDTF">2015-03-31T06:38:17Z</dcterms:created>
  <dcterms:modified xsi:type="dcterms:W3CDTF">2015-04-14T20:38:53Z</dcterms:modified>
</cp:coreProperties>
</file>