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sldIdLst>
    <p:sldId id="257" r:id="rId2"/>
    <p:sldId id="277" r:id="rId3"/>
    <p:sldId id="285" r:id="rId4"/>
    <p:sldId id="265" r:id="rId5"/>
    <p:sldId id="261" r:id="rId6"/>
    <p:sldId id="260" r:id="rId7"/>
    <p:sldId id="288" r:id="rId8"/>
    <p:sldId id="287" r:id="rId9"/>
    <p:sldId id="286" r:id="rId10"/>
    <p:sldId id="281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671" autoAdjust="0"/>
  </p:normalViewPr>
  <p:slideViewPr>
    <p:cSldViewPr snapToGrid="0">
      <p:cViewPr>
        <p:scale>
          <a:sx n="70" d="100"/>
          <a:sy n="70" d="100"/>
        </p:scale>
        <p:origin x="-258" y="-90"/>
      </p:cViewPr>
      <p:guideLst>
        <p:guide orient="horz" pos="180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78E51-AE61-4391-8BA4-F08D9CEA099B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CCDDD-2657-4993-98AA-767289924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9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8" y="744538"/>
            <a:ext cx="6615112" cy="3722687"/>
          </a:xfrm>
          <a:ln/>
        </p:spPr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5710"/>
            <a:ext cx="5335588" cy="4466511"/>
          </a:xfrm>
        </p:spPr>
        <p:txBody>
          <a:bodyPr/>
          <a:lstStyle/>
          <a:p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42324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0"/>
            <a:ext cx="11329456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/>
              <a:pPr/>
              <a:t>15.04.2015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90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17CF49-B366-4E67-9A97-C71C08BB181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6B4246-5F8A-4E98-AAEC-4D2CB22625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knet.gov.ge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2" y="136469"/>
            <a:ext cx="5342818" cy="400711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3" name="Picture 2" descr="http://ssa.gov.ge/imgs/logo_SS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697" y="1774229"/>
            <a:ext cx="1935683" cy="172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ocial Service Agenc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6" y="3802782"/>
            <a:ext cx="423862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0791" y="4666784"/>
            <a:ext cx="4695825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a-GE" sz="1600" b="1" dirty="0" smtClean="0"/>
              <a:t>თეა სტურუა</a:t>
            </a:r>
          </a:p>
          <a:p>
            <a:pPr algn="ctr"/>
            <a:r>
              <a:rPr lang="ka-GE" sz="1600" b="1" dirty="0" smtClean="0"/>
              <a:t>დასაქმების პროგრამების დეპარტამენტი</a:t>
            </a:r>
          </a:p>
          <a:p>
            <a:pPr algn="ctr"/>
            <a:r>
              <a:rPr lang="ka-GE" sz="1600" b="1" dirty="0" smtClean="0"/>
              <a:t>თბილისი</a:t>
            </a:r>
          </a:p>
          <a:p>
            <a:pPr algn="ctr"/>
            <a:r>
              <a:rPr lang="ka-GE" sz="1600" b="1" dirty="0" smtClean="0"/>
              <a:t>15 აპრილი 2015 წ.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66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38539"/>
            <a:ext cx="11329456" cy="105799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ka-GE" sz="4000" b="1" dirty="0" smtClean="0"/>
              <a:t>რა გვჭირდება?</a:t>
            </a:r>
            <a:endParaRPr lang="en-US" sz="4000" b="1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10017" y="1643510"/>
            <a:ext cx="979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შშმ და სსსმ პირთა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შრომითი შესაძლებლოობების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შეფასების მეთოდოლოგია და ინსტრუმენტები;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0016" y="2889509"/>
            <a:ext cx="979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შშმ და სსსმ პირთა მხარდაჭერითი დასაქმებისათვის სახელმწიფო უწყებებს შორის მაქსიმალური კოორდინაცია, მათ შორის საბიუჯეტო თანხების კონსოლიდაცია;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0017" y="3711073"/>
            <a:ext cx="10708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შშმ და სსსმ პირთა მხადაჭერითი დასაქმების საკითხებში მუნიციპალური მმართველობების გაძლიერება და მაქსიმალური ჩართულობის უზრუნველყოფა;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0017" y="4530119"/>
            <a:ext cx="10708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შშმ და სსსმ პირთა მხარდაჭერითი დასაქმების საკითხებზე მომუშავე საერთაშორისო დონორი ორგანიიზაციების, მათ შორის არასამთავრობო სექტორისა და სახელმწიფო უწყებების მაქსიმალურად კოორდინირებული მუშაობა, ადამიანური და ფინანსური რესურსების ეფექტურად გამოყენების მიზნით.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25937" y="2259942"/>
            <a:ext cx="979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მხარდაჭერითი დასაქმებისათვის დასაქმების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მენტორების/მწვრთნელების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შერჩევა და სწავლება;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240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6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1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6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1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Rectangle 40"/>
          <p:cNvSpPr txBox="1">
            <a:spLocks noChangeArrowheads="1"/>
          </p:cNvSpPr>
          <p:nvPr/>
        </p:nvSpPr>
        <p:spPr bwMode="gray">
          <a:xfrm>
            <a:off x="3636363" y="2019869"/>
            <a:ext cx="4543810" cy="266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defRPr/>
            </a:pPr>
            <a:r>
              <a:rPr lang="ka-GE" sz="4000" b="1" kern="0" dirty="0" smtClean="0">
                <a:latin typeface="Arial"/>
                <a:cs typeface="Arial"/>
              </a:rPr>
              <a:t>მადლობთ </a:t>
            </a:r>
          </a:p>
          <a:p>
            <a:pPr algn="ctr">
              <a:lnSpc>
                <a:spcPct val="90000"/>
              </a:lnSpc>
              <a:defRPr/>
            </a:pPr>
            <a:endParaRPr lang="ka-GE" sz="4000" b="1" kern="0" dirty="0">
              <a:latin typeface="Arial"/>
              <a:cs typeface="Arial"/>
            </a:endParaRPr>
          </a:p>
          <a:p>
            <a:pPr algn="ctr">
              <a:lnSpc>
                <a:spcPct val="90000"/>
              </a:lnSpc>
              <a:defRPr/>
            </a:pPr>
            <a:r>
              <a:rPr lang="ka-GE" sz="4000" b="1" kern="0" dirty="0" smtClean="0">
                <a:latin typeface="Arial"/>
                <a:cs typeface="Arial"/>
              </a:rPr>
              <a:t>ყურადღებისთვის</a:t>
            </a:r>
            <a:endParaRPr lang="de-DE" sz="4000" b="1" kern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95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/>
        </p:nvSpPr>
        <p:spPr bwMode="gray">
          <a:xfrm>
            <a:off x="3509963" y="2175673"/>
            <a:ext cx="5943600" cy="567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შრომის ბაზარი არ არის ფორმირებული;</a:t>
            </a:r>
            <a:endParaRPr lang="en-US" sz="1600" kern="0" noProof="1">
              <a:latin typeface="Arial" pitchFamily="34" charset="0"/>
            </a:endParaRPr>
          </a:p>
        </p:txBody>
      </p:sp>
      <p:grpSp>
        <p:nvGrpSpPr>
          <p:cNvPr id="21" name="Group 82"/>
          <p:cNvGrpSpPr>
            <a:grpSpLocks/>
          </p:cNvGrpSpPr>
          <p:nvPr/>
        </p:nvGrpSpPr>
        <p:grpSpPr bwMode="auto">
          <a:xfrm>
            <a:off x="2671764" y="2099473"/>
            <a:ext cx="534987" cy="458867"/>
            <a:chOff x="1700" y="1171"/>
            <a:chExt cx="2292" cy="19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3" name="Freeform 15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6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gradFill rotWithShape="1">
              <a:gsLst>
                <a:gs pos="0">
                  <a:srgbClr val="860000"/>
                </a:gs>
                <a:gs pos="100000">
                  <a:srgbClr val="D60000"/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"/>
            <p:cNvSpPr>
              <a:spLocks noChangeAspect="1"/>
            </p:cNvSpPr>
            <p:nvPr/>
          </p:nvSpPr>
          <p:spPr bwMode="auto">
            <a:xfrm>
              <a:off x="1950" y="1439"/>
              <a:ext cx="1789" cy="1555"/>
            </a:xfrm>
            <a:custGeom>
              <a:avLst/>
              <a:gdLst>
                <a:gd name="T0" fmla="*/ 363 w 285"/>
                <a:gd name="T1" fmla="*/ 11165 h 248"/>
                <a:gd name="T2" fmla="*/ 134 w 285"/>
                <a:gd name="T3" fmla="*/ 10715 h 248"/>
                <a:gd name="T4" fmla="*/ 6179 w 285"/>
                <a:gd name="T5" fmla="*/ 228 h 248"/>
                <a:gd name="T6" fmla="*/ 6675 w 285"/>
                <a:gd name="T7" fmla="*/ 228 h 248"/>
                <a:gd name="T8" fmla="*/ 12720 w 285"/>
                <a:gd name="T9" fmla="*/ 10715 h 248"/>
                <a:gd name="T10" fmla="*/ 12491 w 285"/>
                <a:gd name="T11" fmla="*/ 11165 h 248"/>
                <a:gd name="T12" fmla="*/ 363 w 285"/>
                <a:gd name="T13" fmla="*/ 11165 h 2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248"/>
                <a:gd name="T23" fmla="*/ 285 w 285"/>
                <a:gd name="T24" fmla="*/ 248 h 2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8"/>
            <p:cNvSpPr>
              <a:spLocks noChangeAspect="1"/>
            </p:cNvSpPr>
            <p:nvPr/>
          </p:nvSpPr>
          <p:spPr bwMode="auto">
            <a:xfrm>
              <a:off x="1950" y="1441"/>
              <a:ext cx="1789" cy="1555"/>
            </a:xfrm>
            <a:custGeom>
              <a:avLst/>
              <a:gdLst/>
              <a:ahLst/>
              <a:cxnLst>
                <a:cxn ang="0">
                  <a:pos x="8" y="248"/>
                </a:cxn>
                <a:cxn ang="0">
                  <a:pos x="3" y="238"/>
                </a:cxn>
                <a:cxn ang="0">
                  <a:pos x="137" y="5"/>
                </a:cxn>
                <a:cxn ang="0">
                  <a:pos x="148" y="5"/>
                </a:cxn>
                <a:cxn ang="0">
                  <a:pos x="282" y="238"/>
                </a:cxn>
                <a:cxn ang="0">
                  <a:pos x="277" y="248"/>
                </a:cxn>
                <a:cxn ang="0">
                  <a:pos x="8" y="248"/>
                </a:cxn>
              </a:cxnLst>
              <a:rect l="0" t="0" r="r" b="b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863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6863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  <a:cs typeface="Arial" charset="0"/>
              </a:endParaRPr>
            </a:p>
          </p:txBody>
        </p:sp>
        <p:sp>
          <p:nvSpPr>
            <p:cNvPr id="31" name="Freeform 19"/>
            <p:cNvSpPr>
              <a:spLocks noChangeAspect="1"/>
            </p:cNvSpPr>
            <p:nvPr/>
          </p:nvSpPr>
          <p:spPr bwMode="auto">
            <a:xfrm>
              <a:off x="2728" y="1736"/>
              <a:ext cx="234" cy="784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32" name="Picture 2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" y="1203"/>
              <a:ext cx="1298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117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Oval 21"/>
            <p:cNvSpPr>
              <a:spLocks noChangeAspect="1" noChangeArrowheads="1"/>
            </p:cNvSpPr>
            <p:nvPr/>
          </p:nvSpPr>
          <p:spPr bwMode="auto">
            <a:xfrm>
              <a:off x="2751" y="2644"/>
              <a:ext cx="190" cy="190"/>
            </a:xfrm>
            <a:prstGeom prst="ellipse">
              <a:avLst/>
            </a:prstGeom>
            <a:solidFill>
              <a:schemeClr val="tx1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" name="Group 82"/>
          <p:cNvGrpSpPr>
            <a:grpSpLocks/>
          </p:cNvGrpSpPr>
          <p:nvPr/>
        </p:nvGrpSpPr>
        <p:grpSpPr bwMode="auto">
          <a:xfrm>
            <a:off x="2671764" y="3980070"/>
            <a:ext cx="534987" cy="458867"/>
            <a:chOff x="1700" y="1171"/>
            <a:chExt cx="2292" cy="19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3" name="Freeform 15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6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gradFill rotWithShape="1">
              <a:gsLst>
                <a:gs pos="0">
                  <a:srgbClr val="860000"/>
                </a:gs>
                <a:gs pos="100000">
                  <a:srgbClr val="D60000"/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7"/>
            <p:cNvSpPr>
              <a:spLocks noChangeAspect="1"/>
            </p:cNvSpPr>
            <p:nvPr/>
          </p:nvSpPr>
          <p:spPr bwMode="auto">
            <a:xfrm>
              <a:off x="1950" y="1439"/>
              <a:ext cx="1789" cy="1555"/>
            </a:xfrm>
            <a:custGeom>
              <a:avLst/>
              <a:gdLst>
                <a:gd name="T0" fmla="*/ 363 w 285"/>
                <a:gd name="T1" fmla="*/ 11165 h 248"/>
                <a:gd name="T2" fmla="*/ 134 w 285"/>
                <a:gd name="T3" fmla="*/ 10715 h 248"/>
                <a:gd name="T4" fmla="*/ 6179 w 285"/>
                <a:gd name="T5" fmla="*/ 228 h 248"/>
                <a:gd name="T6" fmla="*/ 6675 w 285"/>
                <a:gd name="T7" fmla="*/ 228 h 248"/>
                <a:gd name="T8" fmla="*/ 12720 w 285"/>
                <a:gd name="T9" fmla="*/ 10715 h 248"/>
                <a:gd name="T10" fmla="*/ 12491 w 285"/>
                <a:gd name="T11" fmla="*/ 11165 h 248"/>
                <a:gd name="T12" fmla="*/ 363 w 285"/>
                <a:gd name="T13" fmla="*/ 11165 h 2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248"/>
                <a:gd name="T23" fmla="*/ 285 w 285"/>
                <a:gd name="T24" fmla="*/ 248 h 2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8"/>
            <p:cNvSpPr>
              <a:spLocks noChangeAspect="1"/>
            </p:cNvSpPr>
            <p:nvPr/>
          </p:nvSpPr>
          <p:spPr bwMode="auto">
            <a:xfrm>
              <a:off x="1950" y="1441"/>
              <a:ext cx="1789" cy="1555"/>
            </a:xfrm>
            <a:custGeom>
              <a:avLst/>
              <a:gdLst/>
              <a:ahLst/>
              <a:cxnLst>
                <a:cxn ang="0">
                  <a:pos x="8" y="248"/>
                </a:cxn>
                <a:cxn ang="0">
                  <a:pos x="3" y="238"/>
                </a:cxn>
                <a:cxn ang="0">
                  <a:pos x="137" y="5"/>
                </a:cxn>
                <a:cxn ang="0">
                  <a:pos x="148" y="5"/>
                </a:cxn>
                <a:cxn ang="0">
                  <a:pos x="282" y="238"/>
                </a:cxn>
                <a:cxn ang="0">
                  <a:pos x="277" y="248"/>
                </a:cxn>
                <a:cxn ang="0">
                  <a:pos x="8" y="248"/>
                </a:cxn>
              </a:cxnLst>
              <a:rect l="0" t="0" r="r" b="b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863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6863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  <a:cs typeface="Arial" charset="0"/>
              </a:endParaRPr>
            </a:p>
          </p:txBody>
        </p:sp>
        <p:sp>
          <p:nvSpPr>
            <p:cNvPr id="47" name="Freeform 19"/>
            <p:cNvSpPr>
              <a:spLocks noChangeAspect="1"/>
            </p:cNvSpPr>
            <p:nvPr/>
          </p:nvSpPr>
          <p:spPr bwMode="auto">
            <a:xfrm>
              <a:off x="2728" y="1736"/>
              <a:ext cx="234" cy="784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8" name="Picture 2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" y="1203"/>
              <a:ext cx="1298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117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Oval 21"/>
            <p:cNvSpPr>
              <a:spLocks noChangeAspect="1" noChangeArrowheads="1"/>
            </p:cNvSpPr>
            <p:nvPr/>
          </p:nvSpPr>
          <p:spPr bwMode="auto">
            <a:xfrm>
              <a:off x="2751" y="2644"/>
              <a:ext cx="190" cy="190"/>
            </a:xfrm>
            <a:prstGeom prst="ellipse">
              <a:avLst/>
            </a:prstGeom>
            <a:solidFill>
              <a:schemeClr val="tx1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82"/>
          <p:cNvGrpSpPr>
            <a:grpSpLocks/>
          </p:cNvGrpSpPr>
          <p:nvPr/>
        </p:nvGrpSpPr>
        <p:grpSpPr bwMode="auto">
          <a:xfrm>
            <a:off x="2671764" y="5690598"/>
            <a:ext cx="534987" cy="458867"/>
            <a:chOff x="1700" y="1171"/>
            <a:chExt cx="2292" cy="19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1" name="Freeform 15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gradFill rotWithShape="1">
              <a:gsLst>
                <a:gs pos="0">
                  <a:srgbClr val="860000"/>
                </a:gs>
                <a:gs pos="100000">
                  <a:srgbClr val="D60000"/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 noChangeAspect="1"/>
            </p:cNvSpPr>
            <p:nvPr/>
          </p:nvSpPr>
          <p:spPr bwMode="auto">
            <a:xfrm>
              <a:off x="1950" y="1439"/>
              <a:ext cx="1789" cy="1555"/>
            </a:xfrm>
            <a:custGeom>
              <a:avLst/>
              <a:gdLst>
                <a:gd name="T0" fmla="*/ 363 w 285"/>
                <a:gd name="T1" fmla="*/ 11165 h 248"/>
                <a:gd name="T2" fmla="*/ 134 w 285"/>
                <a:gd name="T3" fmla="*/ 10715 h 248"/>
                <a:gd name="T4" fmla="*/ 6179 w 285"/>
                <a:gd name="T5" fmla="*/ 228 h 248"/>
                <a:gd name="T6" fmla="*/ 6675 w 285"/>
                <a:gd name="T7" fmla="*/ 228 h 248"/>
                <a:gd name="T8" fmla="*/ 12720 w 285"/>
                <a:gd name="T9" fmla="*/ 10715 h 248"/>
                <a:gd name="T10" fmla="*/ 12491 w 285"/>
                <a:gd name="T11" fmla="*/ 11165 h 248"/>
                <a:gd name="T12" fmla="*/ 363 w 285"/>
                <a:gd name="T13" fmla="*/ 11165 h 2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248"/>
                <a:gd name="T23" fmla="*/ 285 w 285"/>
                <a:gd name="T24" fmla="*/ 248 h 2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 noChangeAspect="1"/>
            </p:cNvSpPr>
            <p:nvPr/>
          </p:nvSpPr>
          <p:spPr bwMode="auto">
            <a:xfrm>
              <a:off x="1950" y="1441"/>
              <a:ext cx="1789" cy="1555"/>
            </a:xfrm>
            <a:custGeom>
              <a:avLst/>
              <a:gdLst/>
              <a:ahLst/>
              <a:cxnLst>
                <a:cxn ang="0">
                  <a:pos x="8" y="248"/>
                </a:cxn>
                <a:cxn ang="0">
                  <a:pos x="3" y="238"/>
                </a:cxn>
                <a:cxn ang="0">
                  <a:pos x="137" y="5"/>
                </a:cxn>
                <a:cxn ang="0">
                  <a:pos x="148" y="5"/>
                </a:cxn>
                <a:cxn ang="0">
                  <a:pos x="282" y="238"/>
                </a:cxn>
                <a:cxn ang="0">
                  <a:pos x="277" y="248"/>
                </a:cxn>
                <a:cxn ang="0">
                  <a:pos x="8" y="248"/>
                </a:cxn>
              </a:cxnLst>
              <a:rect l="0" t="0" r="r" b="b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863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6863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  <a:cs typeface="Arial" charset="0"/>
              </a:endParaRPr>
            </a:p>
          </p:txBody>
        </p:sp>
        <p:sp>
          <p:nvSpPr>
            <p:cNvPr id="55" name="Freeform 19"/>
            <p:cNvSpPr>
              <a:spLocks noChangeAspect="1"/>
            </p:cNvSpPr>
            <p:nvPr/>
          </p:nvSpPr>
          <p:spPr bwMode="auto">
            <a:xfrm>
              <a:off x="2728" y="1736"/>
              <a:ext cx="234" cy="784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6" name="Picture 2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" y="1203"/>
              <a:ext cx="1298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117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Oval 21"/>
            <p:cNvSpPr>
              <a:spLocks noChangeAspect="1" noChangeArrowheads="1"/>
            </p:cNvSpPr>
            <p:nvPr/>
          </p:nvSpPr>
          <p:spPr bwMode="auto">
            <a:xfrm>
              <a:off x="2751" y="2644"/>
              <a:ext cx="190" cy="190"/>
            </a:xfrm>
            <a:prstGeom prst="ellipse">
              <a:avLst/>
            </a:prstGeom>
            <a:solidFill>
              <a:schemeClr val="tx1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oup 82"/>
          <p:cNvGrpSpPr>
            <a:grpSpLocks/>
          </p:cNvGrpSpPr>
          <p:nvPr/>
        </p:nvGrpSpPr>
        <p:grpSpPr bwMode="auto">
          <a:xfrm>
            <a:off x="2671764" y="4837001"/>
            <a:ext cx="534987" cy="458867"/>
            <a:chOff x="1700" y="1171"/>
            <a:chExt cx="2292" cy="19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9" name="Freeform 15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6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gradFill rotWithShape="1">
              <a:gsLst>
                <a:gs pos="0">
                  <a:srgbClr val="860000"/>
                </a:gs>
                <a:gs pos="100000">
                  <a:srgbClr val="D60000"/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7"/>
            <p:cNvSpPr>
              <a:spLocks noChangeAspect="1"/>
            </p:cNvSpPr>
            <p:nvPr/>
          </p:nvSpPr>
          <p:spPr bwMode="auto">
            <a:xfrm>
              <a:off x="1950" y="1439"/>
              <a:ext cx="1789" cy="1555"/>
            </a:xfrm>
            <a:custGeom>
              <a:avLst/>
              <a:gdLst>
                <a:gd name="T0" fmla="*/ 363 w 285"/>
                <a:gd name="T1" fmla="*/ 11165 h 248"/>
                <a:gd name="T2" fmla="*/ 134 w 285"/>
                <a:gd name="T3" fmla="*/ 10715 h 248"/>
                <a:gd name="T4" fmla="*/ 6179 w 285"/>
                <a:gd name="T5" fmla="*/ 228 h 248"/>
                <a:gd name="T6" fmla="*/ 6675 w 285"/>
                <a:gd name="T7" fmla="*/ 228 h 248"/>
                <a:gd name="T8" fmla="*/ 12720 w 285"/>
                <a:gd name="T9" fmla="*/ 10715 h 248"/>
                <a:gd name="T10" fmla="*/ 12491 w 285"/>
                <a:gd name="T11" fmla="*/ 11165 h 248"/>
                <a:gd name="T12" fmla="*/ 363 w 285"/>
                <a:gd name="T13" fmla="*/ 11165 h 2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248"/>
                <a:gd name="T23" fmla="*/ 285 w 285"/>
                <a:gd name="T24" fmla="*/ 248 h 2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18"/>
            <p:cNvSpPr>
              <a:spLocks noChangeAspect="1"/>
            </p:cNvSpPr>
            <p:nvPr/>
          </p:nvSpPr>
          <p:spPr bwMode="auto">
            <a:xfrm>
              <a:off x="1950" y="1441"/>
              <a:ext cx="1789" cy="1555"/>
            </a:xfrm>
            <a:custGeom>
              <a:avLst/>
              <a:gdLst/>
              <a:ahLst/>
              <a:cxnLst>
                <a:cxn ang="0">
                  <a:pos x="8" y="248"/>
                </a:cxn>
                <a:cxn ang="0">
                  <a:pos x="3" y="238"/>
                </a:cxn>
                <a:cxn ang="0">
                  <a:pos x="137" y="5"/>
                </a:cxn>
                <a:cxn ang="0">
                  <a:pos x="148" y="5"/>
                </a:cxn>
                <a:cxn ang="0">
                  <a:pos x="282" y="238"/>
                </a:cxn>
                <a:cxn ang="0">
                  <a:pos x="277" y="248"/>
                </a:cxn>
                <a:cxn ang="0">
                  <a:pos x="8" y="248"/>
                </a:cxn>
              </a:cxnLst>
              <a:rect l="0" t="0" r="r" b="b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863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6863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  <a:cs typeface="Arial" charset="0"/>
              </a:endParaRPr>
            </a:p>
          </p:txBody>
        </p:sp>
        <p:sp>
          <p:nvSpPr>
            <p:cNvPr id="63" name="Freeform 19"/>
            <p:cNvSpPr>
              <a:spLocks noChangeAspect="1"/>
            </p:cNvSpPr>
            <p:nvPr/>
          </p:nvSpPr>
          <p:spPr bwMode="auto">
            <a:xfrm>
              <a:off x="2728" y="1736"/>
              <a:ext cx="234" cy="784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4" name="Picture 2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" y="1203"/>
              <a:ext cx="1298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117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Oval 21"/>
            <p:cNvSpPr>
              <a:spLocks noChangeAspect="1" noChangeArrowheads="1"/>
            </p:cNvSpPr>
            <p:nvPr/>
          </p:nvSpPr>
          <p:spPr bwMode="auto">
            <a:xfrm>
              <a:off x="2751" y="2644"/>
              <a:ext cx="190" cy="190"/>
            </a:xfrm>
            <a:prstGeom prst="ellipse">
              <a:avLst/>
            </a:prstGeom>
            <a:solidFill>
              <a:schemeClr val="tx1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" name="Group 82"/>
          <p:cNvGrpSpPr>
            <a:grpSpLocks/>
          </p:cNvGrpSpPr>
          <p:nvPr/>
        </p:nvGrpSpPr>
        <p:grpSpPr bwMode="auto">
          <a:xfrm>
            <a:off x="2671764" y="3112825"/>
            <a:ext cx="534987" cy="458867"/>
            <a:chOff x="1700" y="1171"/>
            <a:chExt cx="2292" cy="19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7" name="Freeform 15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6"/>
            <p:cNvSpPr>
              <a:spLocks noChangeAspect="1"/>
            </p:cNvSpPr>
            <p:nvPr/>
          </p:nvSpPr>
          <p:spPr bwMode="auto">
            <a:xfrm>
              <a:off x="1700" y="1171"/>
              <a:ext cx="2292" cy="1980"/>
            </a:xfrm>
            <a:custGeom>
              <a:avLst/>
              <a:gdLst>
                <a:gd name="T0" fmla="*/ 1176 w 365"/>
                <a:gd name="T1" fmla="*/ 14209 h 316"/>
                <a:gd name="T2" fmla="*/ 403 w 365"/>
                <a:gd name="T3" fmla="*/ 12908 h 316"/>
                <a:gd name="T4" fmla="*/ 7443 w 365"/>
                <a:gd name="T5" fmla="*/ 718 h 316"/>
                <a:gd name="T6" fmla="*/ 9029 w 365"/>
                <a:gd name="T7" fmla="*/ 718 h 316"/>
                <a:gd name="T8" fmla="*/ 16069 w 365"/>
                <a:gd name="T9" fmla="*/ 12908 h 316"/>
                <a:gd name="T10" fmla="*/ 15296 w 365"/>
                <a:gd name="T11" fmla="*/ 14209 h 316"/>
                <a:gd name="T12" fmla="*/ 1176 w 365"/>
                <a:gd name="T13" fmla="*/ 14209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16"/>
                <a:gd name="T23" fmla="*/ 365 w 365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16">
                  <a:moveTo>
                    <a:pt x="26" y="316"/>
                  </a:moveTo>
                  <a:cubicBezTo>
                    <a:pt x="7" y="316"/>
                    <a:pt x="0" y="303"/>
                    <a:pt x="9" y="287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75" y="0"/>
                    <a:pt x="190" y="0"/>
                    <a:pt x="200" y="16"/>
                  </a:cubicBezTo>
                  <a:cubicBezTo>
                    <a:pt x="356" y="287"/>
                    <a:pt x="356" y="287"/>
                    <a:pt x="356" y="287"/>
                  </a:cubicBezTo>
                  <a:cubicBezTo>
                    <a:pt x="365" y="303"/>
                    <a:pt x="358" y="316"/>
                    <a:pt x="339" y="316"/>
                  </a:cubicBezTo>
                  <a:lnTo>
                    <a:pt x="26" y="316"/>
                  </a:lnTo>
                  <a:close/>
                </a:path>
              </a:pathLst>
            </a:custGeom>
            <a:gradFill rotWithShape="1">
              <a:gsLst>
                <a:gs pos="0">
                  <a:srgbClr val="860000"/>
                </a:gs>
                <a:gs pos="100000">
                  <a:srgbClr val="D60000"/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7"/>
            <p:cNvSpPr>
              <a:spLocks noChangeAspect="1"/>
            </p:cNvSpPr>
            <p:nvPr/>
          </p:nvSpPr>
          <p:spPr bwMode="auto">
            <a:xfrm>
              <a:off x="1950" y="1439"/>
              <a:ext cx="1789" cy="1555"/>
            </a:xfrm>
            <a:custGeom>
              <a:avLst/>
              <a:gdLst>
                <a:gd name="T0" fmla="*/ 363 w 285"/>
                <a:gd name="T1" fmla="*/ 11165 h 248"/>
                <a:gd name="T2" fmla="*/ 134 w 285"/>
                <a:gd name="T3" fmla="*/ 10715 h 248"/>
                <a:gd name="T4" fmla="*/ 6179 w 285"/>
                <a:gd name="T5" fmla="*/ 228 h 248"/>
                <a:gd name="T6" fmla="*/ 6675 w 285"/>
                <a:gd name="T7" fmla="*/ 228 h 248"/>
                <a:gd name="T8" fmla="*/ 12720 w 285"/>
                <a:gd name="T9" fmla="*/ 10715 h 248"/>
                <a:gd name="T10" fmla="*/ 12491 w 285"/>
                <a:gd name="T11" fmla="*/ 11165 h 248"/>
                <a:gd name="T12" fmla="*/ 363 w 285"/>
                <a:gd name="T13" fmla="*/ 11165 h 2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248"/>
                <a:gd name="T23" fmla="*/ 285 w 285"/>
                <a:gd name="T24" fmla="*/ 248 h 2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8"/>
            <p:cNvSpPr>
              <a:spLocks noChangeAspect="1"/>
            </p:cNvSpPr>
            <p:nvPr/>
          </p:nvSpPr>
          <p:spPr bwMode="auto">
            <a:xfrm>
              <a:off x="1950" y="1441"/>
              <a:ext cx="1789" cy="1555"/>
            </a:xfrm>
            <a:custGeom>
              <a:avLst/>
              <a:gdLst/>
              <a:ahLst/>
              <a:cxnLst>
                <a:cxn ang="0">
                  <a:pos x="8" y="248"/>
                </a:cxn>
                <a:cxn ang="0">
                  <a:pos x="3" y="238"/>
                </a:cxn>
                <a:cxn ang="0">
                  <a:pos x="137" y="5"/>
                </a:cxn>
                <a:cxn ang="0">
                  <a:pos x="148" y="5"/>
                </a:cxn>
                <a:cxn ang="0">
                  <a:pos x="282" y="238"/>
                </a:cxn>
                <a:cxn ang="0">
                  <a:pos x="277" y="248"/>
                </a:cxn>
                <a:cxn ang="0">
                  <a:pos x="8" y="248"/>
                </a:cxn>
              </a:cxnLst>
              <a:rect l="0" t="0" r="r" b="b"/>
              <a:pathLst>
                <a:path w="285" h="248">
                  <a:moveTo>
                    <a:pt x="8" y="248"/>
                  </a:moveTo>
                  <a:cubicBezTo>
                    <a:pt x="2" y="248"/>
                    <a:pt x="0" y="243"/>
                    <a:pt x="3" y="238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0" y="0"/>
                    <a:pt x="145" y="0"/>
                    <a:pt x="148" y="5"/>
                  </a:cubicBezTo>
                  <a:cubicBezTo>
                    <a:pt x="282" y="238"/>
                    <a:pt x="282" y="238"/>
                    <a:pt x="282" y="238"/>
                  </a:cubicBezTo>
                  <a:cubicBezTo>
                    <a:pt x="285" y="243"/>
                    <a:pt x="283" y="248"/>
                    <a:pt x="277" y="248"/>
                  </a:cubicBezTo>
                  <a:lnTo>
                    <a:pt x="8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863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6863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  <a:cs typeface="Arial" charset="0"/>
              </a:endParaRPr>
            </a:p>
          </p:txBody>
        </p:sp>
        <p:sp>
          <p:nvSpPr>
            <p:cNvPr id="71" name="Freeform 19"/>
            <p:cNvSpPr>
              <a:spLocks noChangeAspect="1"/>
            </p:cNvSpPr>
            <p:nvPr/>
          </p:nvSpPr>
          <p:spPr bwMode="auto">
            <a:xfrm>
              <a:off x="2728" y="1736"/>
              <a:ext cx="234" cy="784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72" name="Picture 2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" y="1203"/>
              <a:ext cx="1298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1176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Oval 21"/>
            <p:cNvSpPr>
              <a:spLocks noChangeAspect="1" noChangeArrowheads="1"/>
            </p:cNvSpPr>
            <p:nvPr/>
          </p:nvSpPr>
          <p:spPr bwMode="auto">
            <a:xfrm>
              <a:off x="2751" y="2644"/>
              <a:ext cx="190" cy="190"/>
            </a:xfrm>
            <a:prstGeom prst="ellipse">
              <a:avLst/>
            </a:prstGeom>
            <a:solidFill>
              <a:schemeClr val="tx1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" name="Rectangle 4"/>
          <p:cNvSpPr>
            <a:spLocks noChangeArrowheads="1"/>
          </p:cNvSpPr>
          <p:nvPr/>
        </p:nvSpPr>
        <p:spPr bwMode="gray">
          <a:xfrm>
            <a:off x="3509963" y="3098042"/>
            <a:ext cx="6603028" cy="601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არ არსებობს ინფორმაცია შრომის ბაზრის </a:t>
            </a:r>
            <a:r>
              <a:rPr lang="ka-GE" sz="1600" kern="0" noProof="1" smtClean="0">
                <a:latin typeface="Arial" pitchFamily="34" charset="0"/>
              </a:rPr>
              <a:t>მოთხოვნების და სამუშაო ძალის მახასიათებლების შესახებ (პროფესია, კვალიფიკაცია; უნარები და სხვ.)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gray">
          <a:xfrm>
            <a:off x="3509963" y="3984626"/>
            <a:ext cx="6603028" cy="51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სოციალურ ბენეფიტებზე დამოკიდებულება (აქტიურობის დაბალი მაჩვენებლი</a:t>
            </a:r>
            <a:r>
              <a:rPr lang="ka-GE" sz="1600" kern="0" noProof="1" smtClean="0">
                <a:latin typeface="Arial" pitchFamily="34" charset="0"/>
              </a:rPr>
              <a:t>)</a:t>
            </a:r>
            <a:r>
              <a:rPr lang="ka-GE" sz="1600" kern="0" noProof="1">
                <a:latin typeface="Arial" pitchFamily="34" charset="0"/>
              </a:rPr>
              <a:t>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gray">
          <a:xfrm>
            <a:off x="3509963" y="4749425"/>
            <a:ext cx="7285416" cy="750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საზოგადოების </a:t>
            </a:r>
            <a:r>
              <a:rPr lang="ka-GE" sz="1600" kern="0" noProof="1" smtClean="0">
                <a:latin typeface="Arial" pitchFamily="34" charset="0"/>
              </a:rPr>
              <a:t>დაბალკკონკურენტუნარიანი </a:t>
            </a:r>
            <a:r>
              <a:rPr lang="ka-GE" sz="1600" kern="0" noProof="1">
                <a:latin typeface="Arial" pitchFamily="34" charset="0"/>
              </a:rPr>
              <a:t>ჯგუფების იზოლაცია შრომის </a:t>
            </a:r>
            <a:r>
              <a:rPr lang="ka-GE" sz="1600" kern="0" noProof="1" smtClean="0">
                <a:latin typeface="Arial" pitchFamily="34" charset="0"/>
              </a:rPr>
              <a:t>ბაზრისგან (შშმ და სსსმ პირები, ყოფილი პატიმრები, პრობაციონერები, ხანგრძლივი უმუშევრები, ახალგაზრდები, ქალები და სხვ.)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gray">
          <a:xfrm>
            <a:off x="3509963" y="5804338"/>
            <a:ext cx="594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ჩრდილოვანი დასაქმება;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8" name="Rectangle 4"/>
          <p:cNvSpPr>
            <a:spLocks noChangeArrowheads="1"/>
          </p:cNvSpPr>
          <p:nvPr/>
        </p:nvSpPr>
        <p:spPr bwMode="gray">
          <a:xfrm>
            <a:off x="1824038" y="485775"/>
            <a:ext cx="88249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პრობლემის აღწერა: </a:t>
            </a:r>
          </a:p>
          <a:p>
            <a:pPr algn="ctr" defTabSz="801688" eaLnBrk="0" hangingPunct="0">
              <a:defRPr/>
            </a:pPr>
            <a:r>
              <a:rPr lang="ka-GE" sz="2000" kern="0" noProof="1" smtClean="0">
                <a:latin typeface="Arial" pitchFamily="34" charset="0"/>
              </a:rPr>
              <a:t>საქართველოს შრომის ბაზრის ფორმირების სახელმწიფო სტატეგია</a:t>
            </a:r>
            <a:endParaRPr lang="en-US" sz="2000" kern="0" noProof="1">
              <a:latin typeface="Arial" pitchFamily="34" charset="0"/>
            </a:endParaRPr>
          </a:p>
        </p:txBody>
      </p:sp>
      <p:pic>
        <p:nvPicPr>
          <p:cNvPr id="79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31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1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6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1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26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1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76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1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260"/>
                            </p:stCondLst>
                            <p:childTnLst>
                              <p:par>
                                <p:cTn id="5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51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760"/>
                            </p:stCondLst>
                            <p:childTnLst>
                              <p:par>
                                <p:cTn id="62" presetID="32" presetClass="emph" presetSubtype="0" repeatCount="indefinite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32" presetClass="emph" presetSubtype="0" repeatCount="indefinit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32" presetClass="emph" presetSubtype="0" repeatCount="indefinit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32" presetClass="emph" presetSubtype="0" repeatCount="indefinit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260"/>
                            </p:stCondLst>
                            <p:childTnLst>
                              <p:par>
                                <p:cTn id="87" presetID="32" presetClass="emph" presetSubtype="0" repeatCount="indefinite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4" grpId="0"/>
      <p:bldP spid="75" grpId="0"/>
      <p:bldP spid="76" grpId="0"/>
      <p:bldP spid="77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38539"/>
            <a:ext cx="11329456" cy="113221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ka-GE" sz="4000" b="1" dirty="0" smtClean="0"/>
              <a:t>შშმ პირთა ღია შრომის ბაზარზე ჩართვის პრობლემები</a:t>
            </a:r>
            <a:endParaRPr lang="en-US" sz="4000" b="1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96366" y="1616421"/>
            <a:ext cx="979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დამსაქმებლები ერიდებიან შშმ პირთა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დაქირავებას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შიში, უნდობლობა, სარგებლის გაუცნობიერებლობა;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0016" y="2248053"/>
            <a:ext cx="979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 არსებობს ადაპტირებული გარემო შშმ პირთა შრომის ბაზარზე ინტეგრაციისათვის (ზოგადად ქვეყნის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ინფრასტრუქტურა - სამსახურამდე გადაადგილების პრობლემები);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0017" y="3028673"/>
            <a:ext cx="10708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 არსებობს,  სპეციალური სახელმწიფო პროგრამები შშმ პირთა დასაქმების ხელშეწყობისათვის;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0017" y="3659817"/>
            <a:ext cx="94533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არასაკმარისად ხორციელდება საზოგადოების (მათ შორის დამსაქმებლების) ინფორმირება დაბალკონკურენტუნარიანი შრომითი რესურსის შრომის ბაზარზე ჩართვის მნიშვნელობისა და სარგებლის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შესახებ - სტიგმატიზაცია;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10017" y="4830202"/>
            <a:ext cx="94533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შშმ პირთა სტსტუსის დადგენა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ხორციელდება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მხოლოდ დიაგნოზზე დაყრდნობით, არ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არსებობს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მათი ფსიქო-სოციალური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შეფასების მეთოდოლოგია - 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შესაძლებლობებისა და შრომითი რეკომენდაციების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დადგენა;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143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6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1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6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1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gray">
          <a:xfrm>
            <a:off x="1708733" y="533401"/>
            <a:ext cx="9692692" cy="117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ინფორმაციის შეგროვების, მართვისა და ადმინისტრირების საშუალება</a:t>
            </a:r>
            <a:endParaRPr lang="en-US" sz="3600" kern="0" noProof="1"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33" y="1508925"/>
            <a:ext cx="8610600" cy="4578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7" name="Rectangle 4"/>
          <p:cNvSpPr>
            <a:spLocks noChangeArrowheads="1"/>
          </p:cNvSpPr>
          <p:nvPr/>
        </p:nvSpPr>
        <p:spPr bwMode="gray">
          <a:xfrm>
            <a:off x="2133601" y="5127626"/>
            <a:ext cx="24738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en-US" sz="1600" kern="0" noProof="1">
                <a:latin typeface="Arial" pitchFamily="34" charset="0"/>
              </a:rPr>
              <a:t>One Point of Management</a:t>
            </a:r>
          </a:p>
        </p:txBody>
      </p:sp>
      <p:sp>
        <p:nvSpPr>
          <p:cNvPr id="68" name="Rectangle 4"/>
          <p:cNvSpPr>
            <a:spLocks noChangeArrowheads="1"/>
          </p:cNvSpPr>
          <p:nvPr/>
        </p:nvSpPr>
        <p:spPr bwMode="gray">
          <a:xfrm>
            <a:off x="5105400" y="2120107"/>
            <a:ext cx="2140684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en-US" sz="1600" kern="0" noProof="1">
                <a:latin typeface="Arial" pitchFamily="34" charset="0"/>
              </a:rPr>
              <a:t>One Point To Get Data</a:t>
            </a:r>
            <a:endParaRPr lang="en-US" sz="1600" kern="0" noProof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gray">
          <a:xfrm>
            <a:off x="7657604" y="2536826"/>
            <a:ext cx="278179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en-US" sz="1600" kern="0" noProof="1">
                <a:latin typeface="Arial" pitchFamily="34" charset="0"/>
              </a:rPr>
              <a:t>One Point for Administration</a:t>
            </a:r>
            <a:endParaRPr lang="en-US" sz="1600" kern="0" noProof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1" name="Freeform 18"/>
          <p:cNvSpPr>
            <a:spLocks/>
          </p:cNvSpPr>
          <p:nvPr/>
        </p:nvSpPr>
        <p:spPr bwMode="auto">
          <a:xfrm>
            <a:off x="5573385" y="3388621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2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5373811" y="3069301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7" name="Group 21" descr="© INSCALE GmbH, 15.06.2010"/>
          <p:cNvGrpSpPr>
            <a:grpSpLocks/>
          </p:cNvGrpSpPr>
          <p:nvPr/>
        </p:nvGrpSpPr>
        <p:grpSpPr bwMode="auto">
          <a:xfrm>
            <a:off x="4203404" y="3048000"/>
            <a:ext cx="368596" cy="293688"/>
            <a:chOff x="3661" y="1653"/>
            <a:chExt cx="805" cy="777"/>
          </a:xfrm>
        </p:grpSpPr>
        <p:sp>
          <p:nvSpPr>
            <p:cNvPr id="108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09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1" name="Freeform 20"/>
          <p:cNvSpPr>
            <a:spLocks/>
          </p:cNvSpPr>
          <p:nvPr/>
        </p:nvSpPr>
        <p:spPr bwMode="auto">
          <a:xfrm>
            <a:off x="7509019" y="4401880"/>
            <a:ext cx="572645" cy="258194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" name="Picture 21" descr="ro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20700000">
            <a:off x="7315200" y="3962401"/>
            <a:ext cx="491594" cy="68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Freeform 18"/>
          <p:cNvSpPr>
            <a:spLocks/>
          </p:cNvSpPr>
          <p:nvPr/>
        </p:nvSpPr>
        <p:spPr bwMode="auto">
          <a:xfrm>
            <a:off x="3476174" y="4538132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5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3276600" y="4218812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Freeform 18"/>
          <p:cNvSpPr>
            <a:spLocks/>
          </p:cNvSpPr>
          <p:nvPr/>
        </p:nvSpPr>
        <p:spPr bwMode="auto">
          <a:xfrm>
            <a:off x="4964328" y="4762129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8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4764754" y="4442809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Freeform 18"/>
          <p:cNvSpPr>
            <a:spLocks/>
          </p:cNvSpPr>
          <p:nvPr/>
        </p:nvSpPr>
        <p:spPr bwMode="auto">
          <a:xfrm>
            <a:off x="7209974" y="4385732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1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7010400" y="4066412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Freeform 18"/>
          <p:cNvSpPr>
            <a:spLocks/>
          </p:cNvSpPr>
          <p:nvPr/>
        </p:nvSpPr>
        <p:spPr bwMode="auto">
          <a:xfrm>
            <a:off x="8581574" y="4461932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4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8382000" y="4142612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Freeform 18"/>
          <p:cNvSpPr>
            <a:spLocks/>
          </p:cNvSpPr>
          <p:nvPr/>
        </p:nvSpPr>
        <p:spPr bwMode="auto">
          <a:xfrm>
            <a:off x="7636224" y="5043720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7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7436650" y="4724400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Freeform 18"/>
          <p:cNvSpPr>
            <a:spLocks/>
          </p:cNvSpPr>
          <p:nvPr/>
        </p:nvSpPr>
        <p:spPr bwMode="auto">
          <a:xfrm>
            <a:off x="4085774" y="4157132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0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3886200" y="3837812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Freeform 18"/>
          <p:cNvSpPr>
            <a:spLocks/>
          </p:cNvSpPr>
          <p:nvPr/>
        </p:nvSpPr>
        <p:spPr bwMode="auto">
          <a:xfrm>
            <a:off x="5055320" y="3928532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4855746" y="3609212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Freeform 18"/>
          <p:cNvSpPr>
            <a:spLocks/>
          </p:cNvSpPr>
          <p:nvPr/>
        </p:nvSpPr>
        <p:spPr bwMode="auto">
          <a:xfrm>
            <a:off x="6655520" y="4185854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6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6455946" y="3866534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Freeform 18"/>
          <p:cNvSpPr>
            <a:spLocks/>
          </p:cNvSpPr>
          <p:nvPr/>
        </p:nvSpPr>
        <p:spPr bwMode="auto">
          <a:xfrm>
            <a:off x="4063750" y="3403070"/>
            <a:ext cx="431080" cy="186269"/>
          </a:xfrm>
          <a:custGeom>
            <a:avLst/>
            <a:gdLst>
              <a:gd name="T0" fmla="*/ 492 w 669"/>
              <a:gd name="T1" fmla="*/ 0 h 290"/>
              <a:gd name="T2" fmla="*/ 195 w 669"/>
              <a:gd name="T3" fmla="*/ 78 h 290"/>
              <a:gd name="T4" fmla="*/ 245 w 669"/>
              <a:gd name="T5" fmla="*/ 148 h 290"/>
              <a:gd name="T6" fmla="*/ 5 w 669"/>
              <a:gd name="T7" fmla="*/ 261 h 290"/>
              <a:gd name="T8" fmla="*/ 48 w 669"/>
              <a:gd name="T9" fmla="*/ 272 h 290"/>
              <a:gd name="T10" fmla="*/ 294 w 669"/>
              <a:gd name="T11" fmla="*/ 154 h 290"/>
              <a:gd name="T12" fmla="*/ 327 w 669"/>
              <a:gd name="T13" fmla="*/ 155 h 290"/>
              <a:gd name="T14" fmla="*/ 624 w 669"/>
              <a:gd name="T15" fmla="*/ 78 h 290"/>
              <a:gd name="T16" fmla="*/ 492 w 669"/>
              <a:gd name="T17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9" h="290">
                <a:moveTo>
                  <a:pt x="492" y="0"/>
                </a:moveTo>
                <a:cubicBezTo>
                  <a:pt x="373" y="0"/>
                  <a:pt x="240" y="35"/>
                  <a:pt x="195" y="78"/>
                </a:cubicBezTo>
                <a:cubicBezTo>
                  <a:pt x="162" y="109"/>
                  <a:pt x="184" y="136"/>
                  <a:pt x="245" y="148"/>
                </a:cubicBezTo>
                <a:cubicBezTo>
                  <a:pt x="5" y="261"/>
                  <a:pt x="5" y="261"/>
                  <a:pt x="5" y="261"/>
                </a:cubicBezTo>
                <a:cubicBezTo>
                  <a:pt x="9" y="284"/>
                  <a:pt x="0" y="290"/>
                  <a:pt x="48" y="272"/>
                </a:cubicBezTo>
                <a:cubicBezTo>
                  <a:pt x="294" y="154"/>
                  <a:pt x="294" y="154"/>
                  <a:pt x="294" y="154"/>
                </a:cubicBezTo>
                <a:cubicBezTo>
                  <a:pt x="304" y="155"/>
                  <a:pt x="315" y="155"/>
                  <a:pt x="327" y="155"/>
                </a:cubicBezTo>
                <a:cubicBezTo>
                  <a:pt x="445" y="155"/>
                  <a:pt x="578" y="120"/>
                  <a:pt x="624" y="78"/>
                </a:cubicBezTo>
                <a:cubicBezTo>
                  <a:pt x="669" y="35"/>
                  <a:pt x="610" y="0"/>
                  <a:pt x="49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9" name="Picture 19" descr="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12"/>
          <a:stretch>
            <a:fillRect/>
          </a:stretch>
        </p:blipFill>
        <p:spPr bwMode="auto">
          <a:xfrm rot="19961729">
            <a:off x="3864176" y="3083750"/>
            <a:ext cx="371208" cy="4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0" name="Group 21" descr="© INSCALE GmbH, 15.06.2010"/>
          <p:cNvGrpSpPr>
            <a:grpSpLocks/>
          </p:cNvGrpSpPr>
          <p:nvPr/>
        </p:nvGrpSpPr>
        <p:grpSpPr bwMode="auto">
          <a:xfrm>
            <a:off x="3657600" y="4125912"/>
            <a:ext cx="368596" cy="293688"/>
            <a:chOff x="3661" y="1653"/>
            <a:chExt cx="805" cy="777"/>
          </a:xfrm>
        </p:grpSpPr>
        <p:sp>
          <p:nvSpPr>
            <p:cNvPr id="141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42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3" name="Group 21" descr="© INSCALE GmbH, 15.06.2010"/>
          <p:cNvGrpSpPr>
            <a:grpSpLocks/>
          </p:cNvGrpSpPr>
          <p:nvPr/>
        </p:nvGrpSpPr>
        <p:grpSpPr bwMode="auto">
          <a:xfrm>
            <a:off x="6400800" y="5268912"/>
            <a:ext cx="368596" cy="293688"/>
            <a:chOff x="3661" y="1653"/>
            <a:chExt cx="805" cy="777"/>
          </a:xfrm>
        </p:grpSpPr>
        <p:sp>
          <p:nvSpPr>
            <p:cNvPr id="144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45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6" name="Group 21" descr="© INSCALE GmbH, 15.06.2010"/>
          <p:cNvGrpSpPr>
            <a:grpSpLocks/>
          </p:cNvGrpSpPr>
          <p:nvPr/>
        </p:nvGrpSpPr>
        <p:grpSpPr bwMode="auto">
          <a:xfrm>
            <a:off x="4267200" y="3897312"/>
            <a:ext cx="368596" cy="293688"/>
            <a:chOff x="3661" y="1653"/>
            <a:chExt cx="805" cy="777"/>
          </a:xfrm>
        </p:grpSpPr>
        <p:sp>
          <p:nvSpPr>
            <p:cNvPr id="147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48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9" name="Group 21" descr="© INSCALE GmbH, 15.06.2010"/>
          <p:cNvGrpSpPr>
            <a:grpSpLocks/>
          </p:cNvGrpSpPr>
          <p:nvPr/>
        </p:nvGrpSpPr>
        <p:grpSpPr bwMode="auto">
          <a:xfrm>
            <a:off x="3657600" y="3657600"/>
            <a:ext cx="368596" cy="293688"/>
            <a:chOff x="3661" y="1653"/>
            <a:chExt cx="805" cy="777"/>
          </a:xfrm>
        </p:grpSpPr>
        <p:sp>
          <p:nvSpPr>
            <p:cNvPr id="150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51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2" name="Group 21" descr="© INSCALE GmbH, 15.06.2010"/>
          <p:cNvGrpSpPr>
            <a:grpSpLocks/>
          </p:cNvGrpSpPr>
          <p:nvPr/>
        </p:nvGrpSpPr>
        <p:grpSpPr bwMode="auto">
          <a:xfrm>
            <a:off x="5422604" y="3505200"/>
            <a:ext cx="368596" cy="293688"/>
            <a:chOff x="3661" y="1653"/>
            <a:chExt cx="805" cy="777"/>
          </a:xfrm>
        </p:grpSpPr>
        <p:sp>
          <p:nvSpPr>
            <p:cNvPr id="153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54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5" name="Group 21" descr="© INSCALE GmbH, 15.06.2010"/>
          <p:cNvGrpSpPr>
            <a:grpSpLocks/>
          </p:cNvGrpSpPr>
          <p:nvPr/>
        </p:nvGrpSpPr>
        <p:grpSpPr bwMode="auto">
          <a:xfrm>
            <a:off x="4572000" y="3352800"/>
            <a:ext cx="368596" cy="293688"/>
            <a:chOff x="3661" y="1653"/>
            <a:chExt cx="805" cy="777"/>
          </a:xfrm>
        </p:grpSpPr>
        <p:sp>
          <p:nvSpPr>
            <p:cNvPr id="156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57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8" name="Group 21" descr="© INSCALE GmbH, 15.06.2010"/>
          <p:cNvGrpSpPr>
            <a:grpSpLocks/>
          </p:cNvGrpSpPr>
          <p:nvPr/>
        </p:nvGrpSpPr>
        <p:grpSpPr bwMode="auto">
          <a:xfrm>
            <a:off x="4572000" y="3581400"/>
            <a:ext cx="368596" cy="293688"/>
            <a:chOff x="3661" y="1653"/>
            <a:chExt cx="805" cy="777"/>
          </a:xfrm>
        </p:grpSpPr>
        <p:sp>
          <p:nvSpPr>
            <p:cNvPr id="159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60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1" name="Group 21" descr="© INSCALE GmbH, 15.06.2010"/>
          <p:cNvGrpSpPr>
            <a:grpSpLocks/>
          </p:cNvGrpSpPr>
          <p:nvPr/>
        </p:nvGrpSpPr>
        <p:grpSpPr bwMode="auto">
          <a:xfrm>
            <a:off x="4495800" y="4506912"/>
            <a:ext cx="368596" cy="293688"/>
            <a:chOff x="3661" y="1653"/>
            <a:chExt cx="805" cy="777"/>
          </a:xfrm>
        </p:grpSpPr>
        <p:sp>
          <p:nvSpPr>
            <p:cNvPr id="162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63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4" name="Group 21" descr="© INSCALE GmbH, 15.06.2010"/>
          <p:cNvGrpSpPr>
            <a:grpSpLocks/>
          </p:cNvGrpSpPr>
          <p:nvPr/>
        </p:nvGrpSpPr>
        <p:grpSpPr bwMode="auto">
          <a:xfrm>
            <a:off x="5204789" y="4918120"/>
            <a:ext cx="368596" cy="293688"/>
            <a:chOff x="3661" y="1653"/>
            <a:chExt cx="805" cy="777"/>
          </a:xfrm>
        </p:grpSpPr>
        <p:sp>
          <p:nvSpPr>
            <p:cNvPr id="165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66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21" descr="© INSCALE GmbH, 15.06.2010"/>
          <p:cNvGrpSpPr>
            <a:grpSpLocks/>
          </p:cNvGrpSpPr>
          <p:nvPr/>
        </p:nvGrpSpPr>
        <p:grpSpPr bwMode="auto">
          <a:xfrm>
            <a:off x="5956004" y="3211512"/>
            <a:ext cx="368596" cy="293688"/>
            <a:chOff x="3661" y="1653"/>
            <a:chExt cx="805" cy="777"/>
          </a:xfrm>
        </p:grpSpPr>
        <p:sp>
          <p:nvSpPr>
            <p:cNvPr id="168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69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0" name="Group 21" descr="© INSCALE GmbH, 15.06.2010"/>
          <p:cNvGrpSpPr>
            <a:grpSpLocks/>
          </p:cNvGrpSpPr>
          <p:nvPr/>
        </p:nvGrpSpPr>
        <p:grpSpPr bwMode="auto">
          <a:xfrm>
            <a:off x="4889204" y="2514600"/>
            <a:ext cx="368596" cy="293688"/>
            <a:chOff x="3661" y="1653"/>
            <a:chExt cx="805" cy="777"/>
          </a:xfrm>
        </p:grpSpPr>
        <p:sp>
          <p:nvSpPr>
            <p:cNvPr id="171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72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3" name="Group 21" descr="© INSCALE GmbH, 15.06.2010"/>
          <p:cNvGrpSpPr>
            <a:grpSpLocks/>
          </p:cNvGrpSpPr>
          <p:nvPr/>
        </p:nvGrpSpPr>
        <p:grpSpPr bwMode="auto">
          <a:xfrm>
            <a:off x="4876800" y="2819400"/>
            <a:ext cx="368596" cy="293688"/>
            <a:chOff x="3661" y="1653"/>
            <a:chExt cx="805" cy="777"/>
          </a:xfrm>
        </p:grpSpPr>
        <p:sp>
          <p:nvSpPr>
            <p:cNvPr id="174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75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6" name="Group 21" descr="© INSCALE GmbH, 15.06.2010"/>
          <p:cNvGrpSpPr>
            <a:grpSpLocks/>
          </p:cNvGrpSpPr>
          <p:nvPr/>
        </p:nvGrpSpPr>
        <p:grpSpPr bwMode="auto">
          <a:xfrm>
            <a:off x="5651204" y="5268912"/>
            <a:ext cx="368596" cy="293688"/>
            <a:chOff x="3661" y="1653"/>
            <a:chExt cx="805" cy="777"/>
          </a:xfrm>
        </p:grpSpPr>
        <p:sp>
          <p:nvSpPr>
            <p:cNvPr id="177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78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9" name="Group 21" descr="© INSCALE GmbH, 15.06.2010"/>
          <p:cNvGrpSpPr>
            <a:grpSpLocks/>
          </p:cNvGrpSpPr>
          <p:nvPr/>
        </p:nvGrpSpPr>
        <p:grpSpPr bwMode="auto">
          <a:xfrm>
            <a:off x="5029200" y="3048000"/>
            <a:ext cx="368596" cy="293688"/>
            <a:chOff x="3661" y="1653"/>
            <a:chExt cx="805" cy="777"/>
          </a:xfrm>
        </p:grpSpPr>
        <p:sp>
          <p:nvSpPr>
            <p:cNvPr id="180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81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2" name="Group 21" descr="© INSCALE GmbH, 15.06.2010"/>
          <p:cNvGrpSpPr>
            <a:grpSpLocks/>
          </p:cNvGrpSpPr>
          <p:nvPr/>
        </p:nvGrpSpPr>
        <p:grpSpPr bwMode="auto">
          <a:xfrm>
            <a:off x="5346404" y="5040312"/>
            <a:ext cx="368596" cy="293688"/>
            <a:chOff x="3661" y="1653"/>
            <a:chExt cx="805" cy="777"/>
          </a:xfrm>
        </p:grpSpPr>
        <p:sp>
          <p:nvSpPr>
            <p:cNvPr id="183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84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5" name="Group 21" descr="© INSCALE GmbH, 15.06.2010"/>
          <p:cNvGrpSpPr>
            <a:grpSpLocks/>
          </p:cNvGrpSpPr>
          <p:nvPr/>
        </p:nvGrpSpPr>
        <p:grpSpPr bwMode="auto">
          <a:xfrm>
            <a:off x="3962400" y="3429000"/>
            <a:ext cx="368596" cy="293688"/>
            <a:chOff x="3661" y="1653"/>
            <a:chExt cx="805" cy="777"/>
          </a:xfrm>
        </p:grpSpPr>
        <p:sp>
          <p:nvSpPr>
            <p:cNvPr id="186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87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21" descr="© INSCALE GmbH, 15.06.2010"/>
          <p:cNvGrpSpPr>
            <a:grpSpLocks/>
          </p:cNvGrpSpPr>
          <p:nvPr/>
        </p:nvGrpSpPr>
        <p:grpSpPr bwMode="auto">
          <a:xfrm>
            <a:off x="7708604" y="5105400"/>
            <a:ext cx="368596" cy="293688"/>
            <a:chOff x="3661" y="1653"/>
            <a:chExt cx="805" cy="777"/>
          </a:xfrm>
        </p:grpSpPr>
        <p:sp>
          <p:nvSpPr>
            <p:cNvPr id="189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90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1" name="Group 21" descr="© INSCALE GmbH, 15.06.2010"/>
          <p:cNvGrpSpPr>
            <a:grpSpLocks/>
          </p:cNvGrpSpPr>
          <p:nvPr/>
        </p:nvGrpSpPr>
        <p:grpSpPr bwMode="auto">
          <a:xfrm>
            <a:off x="7327604" y="5181600"/>
            <a:ext cx="368596" cy="293688"/>
            <a:chOff x="3661" y="1653"/>
            <a:chExt cx="805" cy="777"/>
          </a:xfrm>
        </p:grpSpPr>
        <p:sp>
          <p:nvSpPr>
            <p:cNvPr id="192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93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4" name="Group 21" descr="© INSCALE GmbH, 15.06.2010"/>
          <p:cNvGrpSpPr>
            <a:grpSpLocks/>
          </p:cNvGrpSpPr>
          <p:nvPr/>
        </p:nvGrpSpPr>
        <p:grpSpPr bwMode="auto">
          <a:xfrm>
            <a:off x="6248400" y="3973512"/>
            <a:ext cx="368596" cy="293688"/>
            <a:chOff x="3661" y="1653"/>
            <a:chExt cx="805" cy="777"/>
          </a:xfrm>
        </p:grpSpPr>
        <p:sp>
          <p:nvSpPr>
            <p:cNvPr id="195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96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7" name="Group 21" descr="© INSCALE GmbH, 15.06.2010"/>
          <p:cNvGrpSpPr>
            <a:grpSpLocks/>
          </p:cNvGrpSpPr>
          <p:nvPr/>
        </p:nvGrpSpPr>
        <p:grpSpPr bwMode="auto">
          <a:xfrm>
            <a:off x="7708604" y="3897312"/>
            <a:ext cx="368596" cy="293688"/>
            <a:chOff x="3661" y="1653"/>
            <a:chExt cx="805" cy="777"/>
          </a:xfrm>
        </p:grpSpPr>
        <p:sp>
          <p:nvSpPr>
            <p:cNvPr id="198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99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0" name="Group 21" descr="© INSCALE GmbH, 15.06.2010"/>
          <p:cNvGrpSpPr>
            <a:grpSpLocks/>
          </p:cNvGrpSpPr>
          <p:nvPr/>
        </p:nvGrpSpPr>
        <p:grpSpPr bwMode="auto">
          <a:xfrm>
            <a:off x="8001000" y="3897312"/>
            <a:ext cx="368596" cy="293688"/>
            <a:chOff x="3661" y="1653"/>
            <a:chExt cx="805" cy="777"/>
          </a:xfrm>
        </p:grpSpPr>
        <p:sp>
          <p:nvSpPr>
            <p:cNvPr id="201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02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1" descr="© INSCALE GmbH, 15.06.2010"/>
          <p:cNvGrpSpPr>
            <a:grpSpLocks/>
          </p:cNvGrpSpPr>
          <p:nvPr/>
        </p:nvGrpSpPr>
        <p:grpSpPr bwMode="auto">
          <a:xfrm>
            <a:off x="7403804" y="3200400"/>
            <a:ext cx="368596" cy="293688"/>
            <a:chOff x="3661" y="1653"/>
            <a:chExt cx="805" cy="777"/>
          </a:xfrm>
        </p:grpSpPr>
        <p:sp>
          <p:nvSpPr>
            <p:cNvPr id="204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05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6" name="Group 21" descr="© INSCALE GmbH, 15.06.2010"/>
          <p:cNvGrpSpPr>
            <a:grpSpLocks/>
          </p:cNvGrpSpPr>
          <p:nvPr/>
        </p:nvGrpSpPr>
        <p:grpSpPr bwMode="auto">
          <a:xfrm>
            <a:off x="8165804" y="4125912"/>
            <a:ext cx="368596" cy="293688"/>
            <a:chOff x="3661" y="1653"/>
            <a:chExt cx="805" cy="777"/>
          </a:xfrm>
        </p:grpSpPr>
        <p:sp>
          <p:nvSpPr>
            <p:cNvPr id="207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08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9" name="Group 21" descr="© INSCALE GmbH, 15.06.2010"/>
          <p:cNvGrpSpPr>
            <a:grpSpLocks/>
          </p:cNvGrpSpPr>
          <p:nvPr/>
        </p:nvGrpSpPr>
        <p:grpSpPr bwMode="auto">
          <a:xfrm>
            <a:off x="8915400" y="4343400"/>
            <a:ext cx="368596" cy="293688"/>
            <a:chOff x="3661" y="1653"/>
            <a:chExt cx="805" cy="777"/>
          </a:xfrm>
        </p:grpSpPr>
        <p:sp>
          <p:nvSpPr>
            <p:cNvPr id="210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11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2" name="Group 21" descr="© INSCALE GmbH, 15.06.2010"/>
          <p:cNvGrpSpPr>
            <a:grpSpLocks/>
          </p:cNvGrpSpPr>
          <p:nvPr/>
        </p:nvGrpSpPr>
        <p:grpSpPr bwMode="auto">
          <a:xfrm>
            <a:off x="5879804" y="3516312"/>
            <a:ext cx="368596" cy="293688"/>
            <a:chOff x="3661" y="1653"/>
            <a:chExt cx="805" cy="777"/>
          </a:xfrm>
        </p:grpSpPr>
        <p:sp>
          <p:nvSpPr>
            <p:cNvPr id="213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14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5" name="Group 21" descr="© INSCALE GmbH, 15.06.2010"/>
          <p:cNvGrpSpPr>
            <a:grpSpLocks/>
          </p:cNvGrpSpPr>
          <p:nvPr/>
        </p:nvGrpSpPr>
        <p:grpSpPr bwMode="auto">
          <a:xfrm>
            <a:off x="4419600" y="3135312"/>
            <a:ext cx="368596" cy="293688"/>
            <a:chOff x="3661" y="1653"/>
            <a:chExt cx="805" cy="777"/>
          </a:xfrm>
        </p:grpSpPr>
        <p:sp>
          <p:nvSpPr>
            <p:cNvPr id="216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17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8" name="Group 21" descr="© INSCALE GmbH, 15.06.2010"/>
          <p:cNvGrpSpPr>
            <a:grpSpLocks/>
          </p:cNvGrpSpPr>
          <p:nvPr/>
        </p:nvGrpSpPr>
        <p:grpSpPr bwMode="auto">
          <a:xfrm>
            <a:off x="5879804" y="4038600"/>
            <a:ext cx="368596" cy="293688"/>
            <a:chOff x="3661" y="1653"/>
            <a:chExt cx="805" cy="777"/>
          </a:xfrm>
        </p:grpSpPr>
        <p:sp>
          <p:nvSpPr>
            <p:cNvPr id="219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20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1" name="Group 21" descr="© INSCALE GmbH, 15.06.2010"/>
          <p:cNvGrpSpPr>
            <a:grpSpLocks/>
          </p:cNvGrpSpPr>
          <p:nvPr/>
        </p:nvGrpSpPr>
        <p:grpSpPr bwMode="auto">
          <a:xfrm>
            <a:off x="5638800" y="4343400"/>
            <a:ext cx="368596" cy="293688"/>
            <a:chOff x="3661" y="1653"/>
            <a:chExt cx="805" cy="777"/>
          </a:xfrm>
        </p:grpSpPr>
        <p:sp>
          <p:nvSpPr>
            <p:cNvPr id="222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23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1" descr="© INSCALE GmbH, 15.06.2010"/>
          <p:cNvGrpSpPr>
            <a:grpSpLocks/>
          </p:cNvGrpSpPr>
          <p:nvPr/>
        </p:nvGrpSpPr>
        <p:grpSpPr bwMode="auto">
          <a:xfrm>
            <a:off x="6946604" y="5181600"/>
            <a:ext cx="368596" cy="293688"/>
            <a:chOff x="3661" y="1653"/>
            <a:chExt cx="805" cy="777"/>
          </a:xfrm>
        </p:grpSpPr>
        <p:sp>
          <p:nvSpPr>
            <p:cNvPr id="225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26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7" name="Group 21" descr="© INSCALE GmbH, 15.06.2010"/>
          <p:cNvGrpSpPr>
            <a:grpSpLocks/>
          </p:cNvGrpSpPr>
          <p:nvPr/>
        </p:nvGrpSpPr>
        <p:grpSpPr bwMode="auto">
          <a:xfrm>
            <a:off x="5651204" y="3668712"/>
            <a:ext cx="368596" cy="293688"/>
            <a:chOff x="3661" y="1653"/>
            <a:chExt cx="805" cy="777"/>
          </a:xfrm>
        </p:grpSpPr>
        <p:sp>
          <p:nvSpPr>
            <p:cNvPr id="228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29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0" name="Group 21" descr="© INSCALE GmbH, 15.06.2010"/>
          <p:cNvGrpSpPr>
            <a:grpSpLocks/>
          </p:cNvGrpSpPr>
          <p:nvPr/>
        </p:nvGrpSpPr>
        <p:grpSpPr bwMode="auto">
          <a:xfrm>
            <a:off x="3429000" y="4583112"/>
            <a:ext cx="368596" cy="293688"/>
            <a:chOff x="3661" y="1653"/>
            <a:chExt cx="805" cy="777"/>
          </a:xfrm>
        </p:grpSpPr>
        <p:sp>
          <p:nvSpPr>
            <p:cNvPr id="231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32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3" name="Group 21" descr="© INSCALE GmbH, 15.06.2010"/>
          <p:cNvGrpSpPr>
            <a:grpSpLocks/>
          </p:cNvGrpSpPr>
          <p:nvPr/>
        </p:nvGrpSpPr>
        <p:grpSpPr bwMode="auto">
          <a:xfrm>
            <a:off x="3810000" y="4583112"/>
            <a:ext cx="368596" cy="293688"/>
            <a:chOff x="3661" y="1653"/>
            <a:chExt cx="805" cy="777"/>
          </a:xfrm>
        </p:grpSpPr>
        <p:sp>
          <p:nvSpPr>
            <p:cNvPr id="234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35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6" name="Group 21" descr="© INSCALE GmbH, 15.06.2010"/>
          <p:cNvGrpSpPr>
            <a:grpSpLocks/>
          </p:cNvGrpSpPr>
          <p:nvPr/>
        </p:nvGrpSpPr>
        <p:grpSpPr bwMode="auto">
          <a:xfrm>
            <a:off x="4191000" y="4583112"/>
            <a:ext cx="368596" cy="293688"/>
            <a:chOff x="3661" y="1653"/>
            <a:chExt cx="805" cy="777"/>
          </a:xfrm>
        </p:grpSpPr>
        <p:sp>
          <p:nvSpPr>
            <p:cNvPr id="237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38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9" name="Group 21" descr="© INSCALE GmbH, 15.06.2010"/>
          <p:cNvGrpSpPr>
            <a:grpSpLocks/>
          </p:cNvGrpSpPr>
          <p:nvPr/>
        </p:nvGrpSpPr>
        <p:grpSpPr bwMode="auto">
          <a:xfrm>
            <a:off x="6413204" y="4811712"/>
            <a:ext cx="368596" cy="293688"/>
            <a:chOff x="3661" y="1653"/>
            <a:chExt cx="805" cy="777"/>
          </a:xfrm>
        </p:grpSpPr>
        <p:sp>
          <p:nvSpPr>
            <p:cNvPr id="240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41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2" name="Group 21" descr="© INSCALE GmbH, 15.06.2010"/>
          <p:cNvGrpSpPr>
            <a:grpSpLocks/>
          </p:cNvGrpSpPr>
          <p:nvPr/>
        </p:nvGrpSpPr>
        <p:grpSpPr bwMode="auto">
          <a:xfrm>
            <a:off x="7175204" y="3744912"/>
            <a:ext cx="368596" cy="293688"/>
            <a:chOff x="3661" y="1653"/>
            <a:chExt cx="805" cy="777"/>
          </a:xfrm>
        </p:grpSpPr>
        <p:sp>
          <p:nvSpPr>
            <p:cNvPr id="243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44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5" name="Group 21" descr="© INSCALE GmbH, 15.06.2010"/>
          <p:cNvGrpSpPr>
            <a:grpSpLocks/>
          </p:cNvGrpSpPr>
          <p:nvPr/>
        </p:nvGrpSpPr>
        <p:grpSpPr bwMode="auto">
          <a:xfrm>
            <a:off x="8686800" y="4800600"/>
            <a:ext cx="368596" cy="293688"/>
            <a:chOff x="3661" y="1653"/>
            <a:chExt cx="805" cy="777"/>
          </a:xfrm>
        </p:grpSpPr>
        <p:sp>
          <p:nvSpPr>
            <p:cNvPr id="246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47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8" name="Group 21" descr="© INSCALE GmbH, 15.06.2010"/>
          <p:cNvGrpSpPr>
            <a:grpSpLocks/>
          </p:cNvGrpSpPr>
          <p:nvPr/>
        </p:nvGrpSpPr>
        <p:grpSpPr bwMode="auto">
          <a:xfrm>
            <a:off x="9372600" y="4659312"/>
            <a:ext cx="368596" cy="293688"/>
            <a:chOff x="3661" y="1653"/>
            <a:chExt cx="805" cy="777"/>
          </a:xfrm>
        </p:grpSpPr>
        <p:sp>
          <p:nvSpPr>
            <p:cNvPr id="249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50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1" name="Group 21" descr="© INSCALE GmbH, 15.06.2010"/>
          <p:cNvGrpSpPr>
            <a:grpSpLocks/>
          </p:cNvGrpSpPr>
          <p:nvPr/>
        </p:nvGrpSpPr>
        <p:grpSpPr bwMode="auto">
          <a:xfrm>
            <a:off x="8991600" y="5029200"/>
            <a:ext cx="368596" cy="293688"/>
            <a:chOff x="3661" y="1653"/>
            <a:chExt cx="805" cy="777"/>
          </a:xfrm>
        </p:grpSpPr>
        <p:sp>
          <p:nvSpPr>
            <p:cNvPr id="252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53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4" name="Group 21" descr="© INSCALE GmbH, 15.06.2010"/>
          <p:cNvGrpSpPr>
            <a:grpSpLocks/>
          </p:cNvGrpSpPr>
          <p:nvPr/>
        </p:nvGrpSpPr>
        <p:grpSpPr bwMode="auto">
          <a:xfrm>
            <a:off x="8242004" y="4648200"/>
            <a:ext cx="368596" cy="293688"/>
            <a:chOff x="3661" y="1653"/>
            <a:chExt cx="805" cy="777"/>
          </a:xfrm>
        </p:grpSpPr>
        <p:sp>
          <p:nvSpPr>
            <p:cNvPr id="255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56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7" name="Group 21" descr="© INSCALE GmbH, 15.06.2010"/>
          <p:cNvGrpSpPr>
            <a:grpSpLocks/>
          </p:cNvGrpSpPr>
          <p:nvPr/>
        </p:nvGrpSpPr>
        <p:grpSpPr bwMode="auto">
          <a:xfrm>
            <a:off x="9296400" y="5421312"/>
            <a:ext cx="368596" cy="293688"/>
            <a:chOff x="3661" y="1653"/>
            <a:chExt cx="805" cy="777"/>
          </a:xfrm>
        </p:grpSpPr>
        <p:sp>
          <p:nvSpPr>
            <p:cNvPr id="258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59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0" name="Group 21" descr="© INSCALE GmbH, 15.06.2010"/>
          <p:cNvGrpSpPr>
            <a:grpSpLocks/>
          </p:cNvGrpSpPr>
          <p:nvPr/>
        </p:nvGrpSpPr>
        <p:grpSpPr bwMode="auto">
          <a:xfrm>
            <a:off x="4114800" y="3668712"/>
            <a:ext cx="368596" cy="293688"/>
            <a:chOff x="3661" y="1653"/>
            <a:chExt cx="805" cy="777"/>
          </a:xfrm>
        </p:grpSpPr>
        <p:sp>
          <p:nvSpPr>
            <p:cNvPr id="261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62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3" name="Group 21" descr="© INSCALE GmbH, 15.06.2010"/>
          <p:cNvGrpSpPr>
            <a:grpSpLocks/>
          </p:cNvGrpSpPr>
          <p:nvPr/>
        </p:nvGrpSpPr>
        <p:grpSpPr bwMode="auto">
          <a:xfrm>
            <a:off x="4889204" y="3287712"/>
            <a:ext cx="368596" cy="293688"/>
            <a:chOff x="3661" y="1653"/>
            <a:chExt cx="805" cy="777"/>
          </a:xfrm>
        </p:grpSpPr>
        <p:sp>
          <p:nvSpPr>
            <p:cNvPr id="264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65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6" name="Group 21" descr="© INSCALE GmbH, 15.06.2010"/>
          <p:cNvGrpSpPr>
            <a:grpSpLocks/>
          </p:cNvGrpSpPr>
          <p:nvPr/>
        </p:nvGrpSpPr>
        <p:grpSpPr bwMode="auto">
          <a:xfrm>
            <a:off x="4584404" y="3744912"/>
            <a:ext cx="368596" cy="293688"/>
            <a:chOff x="3661" y="1653"/>
            <a:chExt cx="805" cy="777"/>
          </a:xfrm>
        </p:grpSpPr>
        <p:sp>
          <p:nvSpPr>
            <p:cNvPr id="267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68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9" name="Group 21" descr="© INSCALE GmbH, 15.06.2010"/>
          <p:cNvGrpSpPr>
            <a:grpSpLocks/>
          </p:cNvGrpSpPr>
          <p:nvPr/>
        </p:nvGrpSpPr>
        <p:grpSpPr bwMode="auto">
          <a:xfrm>
            <a:off x="4724400" y="3973512"/>
            <a:ext cx="368596" cy="293688"/>
            <a:chOff x="3661" y="1653"/>
            <a:chExt cx="805" cy="777"/>
          </a:xfrm>
        </p:grpSpPr>
        <p:sp>
          <p:nvSpPr>
            <p:cNvPr id="270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71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2" name="Group 21" descr="© INSCALE GmbH, 15.06.2010"/>
          <p:cNvGrpSpPr>
            <a:grpSpLocks/>
          </p:cNvGrpSpPr>
          <p:nvPr/>
        </p:nvGrpSpPr>
        <p:grpSpPr bwMode="auto">
          <a:xfrm>
            <a:off x="5422604" y="4202112"/>
            <a:ext cx="368596" cy="293688"/>
            <a:chOff x="3661" y="1653"/>
            <a:chExt cx="805" cy="777"/>
          </a:xfrm>
        </p:grpSpPr>
        <p:sp>
          <p:nvSpPr>
            <p:cNvPr id="273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74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5" name="Group 21" descr="© INSCALE GmbH, 15.06.2010"/>
          <p:cNvGrpSpPr>
            <a:grpSpLocks/>
          </p:cNvGrpSpPr>
          <p:nvPr/>
        </p:nvGrpSpPr>
        <p:grpSpPr bwMode="auto">
          <a:xfrm>
            <a:off x="5257800" y="3810000"/>
            <a:ext cx="368596" cy="293688"/>
            <a:chOff x="3661" y="1653"/>
            <a:chExt cx="805" cy="777"/>
          </a:xfrm>
        </p:grpSpPr>
        <p:sp>
          <p:nvSpPr>
            <p:cNvPr id="276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77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8" name="Group 21" descr="© INSCALE GmbH, 15.06.2010"/>
          <p:cNvGrpSpPr>
            <a:grpSpLocks/>
          </p:cNvGrpSpPr>
          <p:nvPr/>
        </p:nvGrpSpPr>
        <p:grpSpPr bwMode="auto">
          <a:xfrm>
            <a:off x="5105400" y="4038600"/>
            <a:ext cx="368596" cy="293688"/>
            <a:chOff x="3661" y="1653"/>
            <a:chExt cx="805" cy="777"/>
          </a:xfrm>
        </p:grpSpPr>
        <p:sp>
          <p:nvSpPr>
            <p:cNvPr id="279" name="Freeform 22"/>
            <p:cNvSpPr>
              <a:spLocks/>
            </p:cNvSpPr>
            <p:nvPr/>
          </p:nvSpPr>
          <p:spPr bwMode="auto">
            <a:xfrm>
              <a:off x="3797" y="2140"/>
              <a:ext cx="669" cy="290"/>
            </a:xfrm>
            <a:custGeom>
              <a:avLst/>
              <a:gdLst>
                <a:gd name="T0" fmla="*/ 492 w 669"/>
                <a:gd name="T1" fmla="*/ 0 h 290"/>
                <a:gd name="T2" fmla="*/ 195 w 669"/>
                <a:gd name="T3" fmla="*/ 78 h 290"/>
                <a:gd name="T4" fmla="*/ 245 w 669"/>
                <a:gd name="T5" fmla="*/ 148 h 290"/>
                <a:gd name="T6" fmla="*/ 5 w 669"/>
                <a:gd name="T7" fmla="*/ 261 h 290"/>
                <a:gd name="T8" fmla="*/ 48 w 669"/>
                <a:gd name="T9" fmla="*/ 272 h 290"/>
                <a:gd name="T10" fmla="*/ 294 w 669"/>
                <a:gd name="T11" fmla="*/ 154 h 290"/>
                <a:gd name="T12" fmla="*/ 327 w 669"/>
                <a:gd name="T13" fmla="*/ 155 h 290"/>
                <a:gd name="T14" fmla="*/ 624 w 669"/>
                <a:gd name="T15" fmla="*/ 78 h 290"/>
                <a:gd name="T16" fmla="*/ 492 w 669"/>
                <a:gd name="T1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290">
                  <a:moveTo>
                    <a:pt x="492" y="0"/>
                  </a:moveTo>
                  <a:cubicBezTo>
                    <a:pt x="373" y="0"/>
                    <a:pt x="240" y="35"/>
                    <a:pt x="195" y="78"/>
                  </a:cubicBezTo>
                  <a:cubicBezTo>
                    <a:pt x="162" y="109"/>
                    <a:pt x="184" y="136"/>
                    <a:pt x="245" y="148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9" y="284"/>
                    <a:pt x="0" y="290"/>
                    <a:pt x="48" y="272"/>
                  </a:cubicBezTo>
                  <a:cubicBezTo>
                    <a:pt x="294" y="154"/>
                    <a:pt x="294" y="154"/>
                    <a:pt x="294" y="154"/>
                  </a:cubicBezTo>
                  <a:cubicBezTo>
                    <a:pt x="304" y="155"/>
                    <a:pt x="315" y="155"/>
                    <a:pt x="327" y="155"/>
                  </a:cubicBezTo>
                  <a:cubicBezTo>
                    <a:pt x="445" y="155"/>
                    <a:pt x="578" y="120"/>
                    <a:pt x="624" y="78"/>
                  </a:cubicBezTo>
                  <a:cubicBezTo>
                    <a:pt x="669" y="35"/>
                    <a:pt x="610" y="0"/>
                    <a:pt x="492" y="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280" name="Picture 23" descr="blau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612"/>
            <a:stretch>
              <a:fillRect/>
            </a:stretch>
          </p:blipFill>
          <p:spPr bwMode="auto">
            <a:xfrm>
              <a:off x="3661" y="1653"/>
              <a:ext cx="576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81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21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"/>
                                </p:stCondLst>
                                <p:childTnLst>
                                  <p:par>
                                    <p:cTn id="15" presetID="2" presetClass="entr" presetSubtype="1" fill="hold" nodeType="after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7" dur="125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18" dur="125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1100"/>
                                            <p:tgtEl>
                                              <p:spTgt spid="1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1" fill="hold" nodeType="withEffect" p14:presetBounceEnd="4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500">
                                          <p:cBhvr additive="base">
                                            <p:cTn id="30" dur="8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500">
                                          <p:cBhvr additive="base">
                                            <p:cTn id="31" dur="8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1" fill="hold" nodeType="withEffect" p14:presetBounceEnd="3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5000">
                                          <p:cBhvr additive="base">
                                            <p:cTn id="34" dur="6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5000">
                                          <p:cBhvr additive="base">
                                            <p:cTn id="35" dur="6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1" fill="hold" nodeType="withEffect" p14:presetBounceEnd="5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38" dur="9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39" dur="9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1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2" dur="14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3" dur="14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1" fill="hold" nodeType="withEffect" p14:presetBounceEnd="2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2500">
                                          <p:cBhvr additive="base">
                                            <p:cTn id="46" dur="8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2500">
                                          <p:cBhvr additive="base">
                                            <p:cTn id="47" dur="8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1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50" dur="13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51" dur="13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1" fill="hold" nodeType="withEffect" p14:presetBounceEnd="31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1000">
                                          <p:cBhvr additive="base">
                                            <p:cTn id="54" dur="11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1000">
                                          <p:cBhvr additive="base">
                                            <p:cTn id="55" dur="11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1" fill="hold" nodeType="withEffect" p14:presetBounceEnd="31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1000">
                                          <p:cBhvr additive="base">
                                            <p:cTn id="58" dur="12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1000">
                                          <p:cBhvr additive="base">
                                            <p:cTn id="59" dur="12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1" fill="hold" nodeType="with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62" dur="14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63" dur="14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9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8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700"/>
                                            <p:tgtEl>
                                              <p:spTgt spid="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1100"/>
                                            <p:tgtEl>
                                              <p:spTgt spid="1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10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10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1000"/>
                                            <p:tgtEl>
                                              <p:spTgt spid="1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8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10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1200"/>
                                            <p:tgtEl>
                                              <p:spTgt spid="1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1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3" dur="800"/>
                                            <p:tgtEl>
                                              <p:spTgt spid="1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2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2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2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2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2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3" dur="500"/>
                                            <p:tgtEl>
                                              <p:spTgt spid="2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500"/>
                                            <p:tgtEl>
                                              <p:spTgt spid="2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2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2" dur="500"/>
                                            <p:tgtEl>
                                              <p:spTgt spid="1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5" dur="500"/>
                                            <p:tgtEl>
                                              <p:spTgt spid="2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8" dur="500"/>
                                            <p:tgtEl>
                                              <p:spTgt spid="2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1" dur="500"/>
                                            <p:tgtEl>
                                              <p:spTgt spid="1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4" dur="500"/>
                                            <p:tgtEl>
                                              <p:spTgt spid="1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7" dur="500"/>
                                            <p:tgtEl>
                                              <p:spTgt spid="2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0" dur="500"/>
                                            <p:tgtEl>
                                              <p:spTgt spid="1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3" dur="500"/>
                                            <p:tgtEl>
                                              <p:spTgt spid="2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6" dur="500"/>
                                            <p:tgtEl>
                                              <p:spTgt spid="1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9" dur="500"/>
                                            <p:tgtEl>
                                              <p:spTgt spid="1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2" dur="500"/>
                                            <p:tgtEl>
                                              <p:spTgt spid="1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5" dur="500"/>
                                            <p:tgtEl>
                                              <p:spTgt spid="2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8" dur="500"/>
                                            <p:tgtEl>
                                              <p:spTgt spid="2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1" dur="500"/>
                                            <p:tgtEl>
                                              <p:spTgt spid="2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4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7" dur="500"/>
                                            <p:tgtEl>
                                              <p:spTgt spid="2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0" dur="500"/>
                                            <p:tgtEl>
                                              <p:spTgt spid="1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3" dur="500"/>
                                            <p:tgtEl>
                                              <p:spTgt spid="2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6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9" dur="500"/>
                                            <p:tgtEl>
                                              <p:spTgt spid="2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2" dur="500"/>
                                            <p:tgtEl>
                                              <p:spTgt spid="2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5" dur="500"/>
                                            <p:tgtEl>
                                              <p:spTgt spid="2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8" dur="500"/>
                                            <p:tgtEl>
                                              <p:spTgt spid="2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4" dur="500"/>
                                            <p:tgtEl>
                                              <p:spTgt spid="1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7" dur="500"/>
                                            <p:tgtEl>
                                              <p:spTgt spid="1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0" dur="500"/>
                                            <p:tgtEl>
                                              <p:spTgt spid="2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3" dur="500"/>
                                            <p:tgtEl>
                                              <p:spTgt spid="2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6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9" dur="500"/>
                                            <p:tgtEl>
                                              <p:spTgt spid="2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2" dur="500"/>
                                            <p:tgtEl>
                                              <p:spTgt spid="2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5" dur="500"/>
                                            <p:tgtEl>
                                              <p:spTgt spid="2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8" dur="500"/>
                                            <p:tgtEl>
                                              <p:spTgt spid="1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1" dur="500"/>
                                            <p:tgtEl>
                                              <p:spTgt spid="1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4" dur="500"/>
                                            <p:tgtEl>
                                              <p:spTgt spid="1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7" dur="500"/>
                                            <p:tgtEl>
                                              <p:spTgt spid="2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0" dur="500"/>
                                            <p:tgtEl>
                                              <p:spTgt spid="1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3" dur="500"/>
                                            <p:tgtEl>
                                              <p:spTgt spid="1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6" dur="500"/>
                                            <p:tgtEl>
                                              <p:spTgt spid="1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9" dur="500"/>
                                            <p:tgtEl>
                                              <p:spTgt spid="1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1" presetID="2" presetClass="entr" presetSubtype="1" fill="hold" grpId="0" nodeType="afterEffect" p14:presetBounceEnd="2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6000">
                                          <p:cBhvr additive="base">
                                            <p:cTn id="243" dur="12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6000">
                                          <p:cBhvr additive="base">
                                            <p:cTn id="244" dur="12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5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46" presetID="2" presetClass="entr" presetSubtype="1" fill="hold" grpId="0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248" dur="12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249" dur="12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51" presetID="2" presetClass="entr" presetSubtype="1" fill="hold" grpId="0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253" dur="12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254" dur="12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7" grpId="0"/>
          <p:bldP spid="68" grpId="0"/>
          <p:bldP spid="69" grpId="0"/>
          <p:bldP spid="81" grpId="0" animBg="1"/>
          <p:bldP spid="111" grpId="0" animBg="1"/>
          <p:bldP spid="114" grpId="0" animBg="1"/>
          <p:bldP spid="117" grpId="0" animBg="1"/>
          <p:bldP spid="120" grpId="0" animBg="1"/>
          <p:bldP spid="123" grpId="0" animBg="1"/>
          <p:bldP spid="126" grpId="0" animBg="1"/>
          <p:bldP spid="129" grpId="0" animBg="1"/>
          <p:bldP spid="132" grpId="0" animBg="1"/>
          <p:bldP spid="135" grpId="0" animBg="1"/>
          <p:bldP spid="13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"/>
                                </p:stCondLst>
                                <p:childTnLst>
                                  <p:par>
                                    <p:cTn id="1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25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25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1100"/>
                                            <p:tgtEl>
                                              <p:spTgt spid="1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8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8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6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6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9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9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14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14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8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8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13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13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11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11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12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12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14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14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9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8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700"/>
                                            <p:tgtEl>
                                              <p:spTgt spid="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1100"/>
                                            <p:tgtEl>
                                              <p:spTgt spid="1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10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10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1000"/>
                                            <p:tgtEl>
                                              <p:spTgt spid="1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8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10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1200"/>
                                            <p:tgtEl>
                                              <p:spTgt spid="1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1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3" dur="800"/>
                                            <p:tgtEl>
                                              <p:spTgt spid="1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2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2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2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2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2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3" dur="500"/>
                                            <p:tgtEl>
                                              <p:spTgt spid="2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500"/>
                                            <p:tgtEl>
                                              <p:spTgt spid="2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2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2" dur="500"/>
                                            <p:tgtEl>
                                              <p:spTgt spid="1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5" dur="500"/>
                                            <p:tgtEl>
                                              <p:spTgt spid="2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8" dur="500"/>
                                            <p:tgtEl>
                                              <p:spTgt spid="2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1" dur="500"/>
                                            <p:tgtEl>
                                              <p:spTgt spid="1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4" dur="500"/>
                                            <p:tgtEl>
                                              <p:spTgt spid="1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7" dur="500"/>
                                            <p:tgtEl>
                                              <p:spTgt spid="2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0" dur="500"/>
                                            <p:tgtEl>
                                              <p:spTgt spid="1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3" dur="500"/>
                                            <p:tgtEl>
                                              <p:spTgt spid="2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6" dur="500"/>
                                            <p:tgtEl>
                                              <p:spTgt spid="1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9" dur="500"/>
                                            <p:tgtEl>
                                              <p:spTgt spid="1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2" dur="500"/>
                                            <p:tgtEl>
                                              <p:spTgt spid="1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5" dur="500"/>
                                            <p:tgtEl>
                                              <p:spTgt spid="2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8" dur="500"/>
                                            <p:tgtEl>
                                              <p:spTgt spid="2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1" dur="500"/>
                                            <p:tgtEl>
                                              <p:spTgt spid="2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4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7" dur="500"/>
                                            <p:tgtEl>
                                              <p:spTgt spid="2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0" dur="500"/>
                                            <p:tgtEl>
                                              <p:spTgt spid="1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3" dur="500"/>
                                            <p:tgtEl>
                                              <p:spTgt spid="2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6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9" dur="500"/>
                                            <p:tgtEl>
                                              <p:spTgt spid="2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2" dur="500"/>
                                            <p:tgtEl>
                                              <p:spTgt spid="2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5" dur="500"/>
                                            <p:tgtEl>
                                              <p:spTgt spid="2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8" dur="500"/>
                                            <p:tgtEl>
                                              <p:spTgt spid="2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4" dur="500"/>
                                            <p:tgtEl>
                                              <p:spTgt spid="1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7" dur="500"/>
                                            <p:tgtEl>
                                              <p:spTgt spid="1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0" dur="500"/>
                                            <p:tgtEl>
                                              <p:spTgt spid="2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3" dur="500"/>
                                            <p:tgtEl>
                                              <p:spTgt spid="2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6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9" dur="500"/>
                                            <p:tgtEl>
                                              <p:spTgt spid="2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2" dur="500"/>
                                            <p:tgtEl>
                                              <p:spTgt spid="2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5" dur="500"/>
                                            <p:tgtEl>
                                              <p:spTgt spid="2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8" dur="500"/>
                                            <p:tgtEl>
                                              <p:spTgt spid="1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1" dur="500"/>
                                            <p:tgtEl>
                                              <p:spTgt spid="1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2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4" dur="500"/>
                                            <p:tgtEl>
                                              <p:spTgt spid="1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7" dur="500"/>
                                            <p:tgtEl>
                                              <p:spTgt spid="2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0" dur="500"/>
                                            <p:tgtEl>
                                              <p:spTgt spid="1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3" dur="500"/>
                                            <p:tgtEl>
                                              <p:spTgt spid="1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6" dur="500"/>
                                            <p:tgtEl>
                                              <p:spTgt spid="1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9" dur="500"/>
                                            <p:tgtEl>
                                              <p:spTgt spid="1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3" dur="12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4" dur="12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5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46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8" dur="12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9" dur="12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5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3" dur="12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4" dur="12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7" grpId="0"/>
          <p:bldP spid="68" grpId="0"/>
          <p:bldP spid="69" grpId="0"/>
          <p:bldP spid="81" grpId="0" animBg="1"/>
          <p:bldP spid="111" grpId="0" animBg="1"/>
          <p:bldP spid="114" grpId="0" animBg="1"/>
          <p:bldP spid="117" grpId="0" animBg="1"/>
          <p:bldP spid="120" grpId="0" animBg="1"/>
          <p:bldP spid="123" grpId="0" animBg="1"/>
          <p:bldP spid="126" grpId="0" animBg="1"/>
          <p:bldP spid="129" grpId="0" animBg="1"/>
          <p:bldP spid="132" grpId="0" animBg="1"/>
          <p:bldP spid="135" grpId="0" animBg="1"/>
          <p:bldP spid="138" grpId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gray">
          <a:xfrm>
            <a:off x="1824038" y="408359"/>
            <a:ext cx="9986962" cy="11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სოციალური მომსახურების სააგენტოს მიზნები და ამოცანები - 2015წ:</a:t>
            </a:r>
            <a:endParaRPr lang="en-US" sz="3600" kern="0" noProof="1">
              <a:latin typeface="Arial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gray">
          <a:xfrm>
            <a:off x="3510808" y="2432845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სახელმწიფო მონაცემთა ბაზის </a:t>
            </a:r>
            <a:r>
              <a:rPr lang="ka-GE" sz="1600" kern="0" noProof="1" smtClean="0">
                <a:latin typeface="Arial" pitchFamily="34" charset="0"/>
              </a:rPr>
              <a:t>განვითარება - შრომის ბაზრის </a:t>
            </a:r>
            <a:r>
              <a:rPr lang="ka-GE" sz="1600" kern="0" noProof="1">
                <a:latin typeface="Arial" pitchFamily="34" charset="0"/>
              </a:rPr>
              <a:t>ინფორმაციის მართვის სისტემა </a:t>
            </a:r>
            <a:r>
              <a:rPr lang="ka-GE" sz="1600" kern="0" noProof="1" smtClean="0">
                <a:latin typeface="Arial" pitchFamily="34" charset="0"/>
              </a:rPr>
              <a:t>- </a:t>
            </a:r>
            <a:r>
              <a:rPr lang="en-US" sz="1600" kern="0" noProof="1" smtClean="0">
                <a:latin typeface="Arial" pitchFamily="34" charset="0"/>
              </a:rPr>
              <a:t>Worknet.gov.ge</a:t>
            </a:r>
            <a:r>
              <a:rPr lang="ka-GE" sz="1600" kern="0" noProof="1" smtClean="0">
                <a:latin typeface="Arial" pitchFamily="34" charset="0"/>
              </a:rPr>
              <a:t>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gray">
          <a:xfrm>
            <a:off x="3510807" y="3752597"/>
            <a:ext cx="5943600" cy="75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კარიერის დაგეგმვისა და პროფკონსულტირების ხელმისაწვდომი მომსახურებების დანერგვა/განვითარება, მათ შორის დაბალკონკურეტუნარიანი შრომითი რესურსისათვის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gray">
          <a:xfrm>
            <a:off x="3510808" y="4676606"/>
            <a:ext cx="6833342" cy="48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ჯგუფური </a:t>
            </a:r>
            <a:r>
              <a:rPr lang="ka-GE" sz="1600" kern="0" noProof="1" smtClean="0">
                <a:latin typeface="Arial" pitchFamily="34" charset="0"/>
              </a:rPr>
              <a:t>ზოგადი კონსულტაციების </a:t>
            </a:r>
            <a:r>
              <a:rPr lang="ka-GE" sz="1600" kern="0" noProof="1">
                <a:latin typeface="Arial" pitchFamily="34" charset="0"/>
              </a:rPr>
              <a:t>ორგანიზება (ინდივიდუალურთან ერთად);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gray">
          <a:xfrm>
            <a:off x="3510807" y="5428115"/>
            <a:ext cx="7052559" cy="50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სახელმწიფო </a:t>
            </a:r>
            <a:r>
              <a:rPr lang="ka-GE" sz="1600" kern="0" noProof="1">
                <a:latin typeface="Arial" pitchFamily="34" charset="0"/>
              </a:rPr>
              <a:t>პროგრამების განხორციელება (პროფესიული მომზადება-გადამზადება);</a:t>
            </a:r>
            <a:endParaRPr lang="en-US" sz="1600" kern="0" noProof="1">
              <a:latin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72434" y="2409191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78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278042" y="3118037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3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282208" y="3814680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6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282208" y="4671420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9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282208" y="5459413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02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4"/>
          <p:cNvSpPr>
            <a:spLocks noChangeArrowheads="1"/>
          </p:cNvSpPr>
          <p:nvPr/>
        </p:nvSpPr>
        <p:spPr bwMode="gray">
          <a:xfrm>
            <a:off x="3510807" y="3033367"/>
            <a:ext cx="6547592" cy="66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ეფექტური და გამჭვირვალე საშუამავლო მომსახურების გაწევა;</a:t>
            </a:r>
            <a:endParaRPr lang="en-US" sz="1600" kern="0" noProof="1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09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6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1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6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10"/>
                            </p:stCondLst>
                            <p:childTnLst>
                              <p:par>
                                <p:cTn id="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60"/>
                            </p:stCondLst>
                            <p:childTnLst>
                              <p:par>
                                <p:cTn id="60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760"/>
                            </p:stCondLst>
                            <p:childTnLst>
                              <p:par>
                                <p:cTn id="8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4" grpId="0"/>
      <p:bldP spid="74" grpId="0"/>
      <p:bldP spid="76" grpId="0"/>
      <p:bldP spid="77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/>
        </p:nvSpPr>
        <p:spPr bwMode="gray">
          <a:xfrm>
            <a:off x="3510808" y="4143731"/>
            <a:ext cx="7885074" cy="76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სპეციფიურ, ინდივიდუალურ ქეისებზე მუშაობა დაბალკონკურენტუნარიანი სამუშაო ძალის </a:t>
            </a:r>
            <a:r>
              <a:rPr lang="ka-GE" sz="1600" kern="0" noProof="1" smtClean="0">
                <a:latin typeface="Arial" pitchFamily="34" charset="0"/>
              </a:rPr>
              <a:t>მხარდაჭერითი დასაქმების საშუალებით </a:t>
            </a:r>
            <a:r>
              <a:rPr lang="ka-GE" sz="1600" kern="0" noProof="1" smtClean="0">
                <a:latin typeface="Arial" pitchFamily="34" charset="0"/>
              </a:rPr>
              <a:t>ღია შრომის </a:t>
            </a:r>
            <a:r>
              <a:rPr lang="ka-GE" sz="1600" kern="0" noProof="1">
                <a:latin typeface="Arial" pitchFamily="34" charset="0"/>
              </a:rPr>
              <a:t>ბაზარზე </a:t>
            </a:r>
            <a:r>
              <a:rPr lang="ka-GE" sz="1600" kern="0" noProof="1" smtClean="0">
                <a:latin typeface="Arial" pitchFamily="34" charset="0"/>
              </a:rPr>
              <a:t>ინტეგრაციისათვის - დასაქმების </a:t>
            </a:r>
            <a:r>
              <a:rPr lang="ka-GE" sz="1600" kern="0" noProof="1" smtClean="0">
                <a:latin typeface="Arial" pitchFamily="34" charset="0"/>
              </a:rPr>
              <a:t>მენტორების/მწვრთნელების ინსტიტუტი</a:t>
            </a:r>
            <a:r>
              <a:rPr lang="en-US" sz="1600" kern="0" noProof="1" smtClean="0">
                <a:latin typeface="Arial" pitchFamily="34" charset="0"/>
              </a:rPr>
              <a:t> (EUSE)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gray">
          <a:xfrm>
            <a:off x="3510808" y="5343196"/>
            <a:ext cx="7229980" cy="71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დაბალკონკურენტუნარიანი ჯგუფების შრომის ბაზარზე ჩართვისთვის დამსაქმებელებთან კომუნიკაციის </a:t>
            </a:r>
            <a:r>
              <a:rPr lang="ka-GE" sz="1600" kern="0" noProof="1" smtClean="0">
                <a:latin typeface="Arial" pitchFamily="34" charset="0"/>
              </a:rPr>
              <a:t>გაძლიერება და საზოგადოების ცნობიერების ამაღლება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gray">
          <a:xfrm>
            <a:off x="3510808" y="1931510"/>
            <a:ext cx="608086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დასაქმების ფორუმების ორგანიზება</a:t>
            </a:r>
            <a:r>
              <a:rPr lang="en-US" sz="1600" kern="0" noProof="1" smtClean="0">
                <a:latin typeface="Arial" pitchFamily="34" charset="0"/>
              </a:rPr>
              <a:t>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gray">
          <a:xfrm>
            <a:off x="3510808" y="2466692"/>
            <a:ext cx="6833342" cy="48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>
                <a:latin typeface="Arial" pitchFamily="34" charset="0"/>
              </a:rPr>
              <a:t>შრომის ბაზრის მოთხოვნის </a:t>
            </a:r>
            <a:r>
              <a:rPr lang="ka-GE" sz="1600" kern="0" noProof="1" smtClean="0">
                <a:latin typeface="Arial" pitchFamily="34" charset="0"/>
              </a:rPr>
              <a:t>თვისებრივი კვლევის </a:t>
            </a:r>
            <a:r>
              <a:rPr lang="ka-GE" sz="1600" kern="0" noProof="1">
                <a:latin typeface="Arial" pitchFamily="34" charset="0"/>
              </a:rPr>
              <a:t>ჩატარება მთელი ქვენის </a:t>
            </a:r>
            <a:r>
              <a:rPr lang="ka-GE" sz="1600" kern="0" noProof="1" smtClean="0">
                <a:latin typeface="Arial" pitchFamily="34" charset="0"/>
              </a:rPr>
              <a:t>მასშტაბით კვარტალში ერთხელ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gray">
          <a:xfrm>
            <a:off x="3510808" y="3105867"/>
            <a:ext cx="7229980" cy="90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დაბალკონკურენტუნარიანი ჯგუფების შრომის ბაზარზე ჩართვისათვის ხელისშემშლელი ფაქტორების იდენტიფიცირება, მათი დასაქმების ხელშეწყობის მოდელების იდენტიფიცირება და პილოტირება</a:t>
            </a:r>
            <a:endParaRPr lang="en-US" sz="1600" kern="0" noProof="1">
              <a:latin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72434" y="1972455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78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276600" y="2597592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3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282208" y="3378928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6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282208" y="4329728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9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289569" y="5413617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02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Rectangle 4"/>
          <p:cNvSpPr>
            <a:spLocks noChangeArrowheads="1"/>
          </p:cNvSpPr>
          <p:nvPr/>
        </p:nvSpPr>
        <p:spPr bwMode="gray">
          <a:xfrm>
            <a:off x="1824038" y="408359"/>
            <a:ext cx="9986962" cy="11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სოციალური მომსახურების სააგენტოს მიზნები და ამოცანები - 2015წ</a:t>
            </a:r>
            <a:r>
              <a:rPr lang="ka-GE" sz="3600" kern="0" noProof="1" smtClean="0">
                <a:latin typeface="Arial" pitchFamily="34" charset="0"/>
              </a:rPr>
              <a:t>.</a:t>
            </a:r>
            <a:endParaRPr lang="en-US" sz="3600" kern="0" noProof="1">
              <a:latin typeface="Arial" pitchFamily="34" charset="0"/>
            </a:endParaRPr>
          </a:p>
        </p:txBody>
      </p:sp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21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6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1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6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10"/>
                            </p:stCondLst>
                            <p:childTnLst>
                              <p:par>
                                <p:cTn id="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60"/>
                            </p:stCondLst>
                            <p:childTnLst>
                              <p:par>
                                <p:cTn id="60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760"/>
                            </p:stCondLst>
                            <p:childTnLst>
                              <p:par>
                                <p:cTn id="8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4" grpId="0"/>
      <p:bldP spid="75" grpId="0"/>
      <p:bldP spid="76" grpId="0"/>
      <p:bldP spid="77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/>
        </p:nvSpPr>
        <p:spPr bwMode="gray">
          <a:xfrm>
            <a:off x="3510808" y="4334803"/>
            <a:ext cx="7885074" cy="76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დამსაქმებლების ჩართულობა - კორპორატიული და სოციალური პასუხისმგებლობა, მხარაჭერით დასაქმების სარგებელი ბიზნესისთვის „ორივე მხარე გამარჯვებულია“ 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gray">
          <a:xfrm>
            <a:off x="3510808" y="5343196"/>
            <a:ext cx="7229980" cy="71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სამუშაო ადგილზე და მის გარეთ მხარდაჭერა/ხელშეწყობა - მუდმივობა, ფინანსური მხარდაჭერა, დასაქმების მენტორების/მწვრთნელების მუდმივი განვითარება.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gray">
          <a:xfrm>
            <a:off x="3510808" y="1931510"/>
            <a:ext cx="608086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მომხმარებლის ჩართულობა - ინდივიდუალიზმი, თვითგამორკვევა, გაცნობიერებული არჩევანი</a:t>
            </a:r>
            <a:r>
              <a:rPr lang="en-US" sz="1600" kern="0" noProof="1" smtClean="0">
                <a:latin typeface="Arial" pitchFamily="34" charset="0"/>
              </a:rPr>
              <a:t>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gray">
          <a:xfrm>
            <a:off x="3510808" y="2753300"/>
            <a:ext cx="6833342" cy="48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პროფესიული პროფილის შემუშავება - მე</a:t>
            </a:r>
            <a:r>
              <a:rPr lang="ka-GE" sz="1600" kern="0" noProof="1">
                <a:latin typeface="Arial" pitchFamily="34" charset="0"/>
              </a:rPr>
              <a:t>ტ</a:t>
            </a:r>
            <a:r>
              <a:rPr lang="ka-GE" sz="1600" kern="0" noProof="1" smtClean="0">
                <a:latin typeface="Arial" pitchFamily="34" charset="0"/>
              </a:rPr>
              <a:t>ი შესაძლებლობებითა და უფლებებით აღჭურვა, კონფედენციალურობა;</a:t>
            </a:r>
            <a:endParaRPr lang="en-US" sz="1600" kern="0" noProof="1">
              <a:latin typeface="Arial" pitchFamily="34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gray">
          <a:xfrm>
            <a:off x="3510808" y="3460715"/>
            <a:ext cx="7229980" cy="90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ka-GE" sz="1600" kern="0" noProof="1" smtClean="0">
                <a:latin typeface="Arial" pitchFamily="34" charset="0"/>
              </a:rPr>
              <a:t>შესაფერისი სამუშაოს მოძიება - მოქნილობა, ხელმისაწვდომობა, სამუშაო ადილების აღწერილობების გაანალიზება და შესაბამისობის დადგენა;</a:t>
            </a:r>
            <a:endParaRPr lang="en-US" sz="1600" kern="0" noProof="1">
              <a:latin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72434" y="1972455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78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276600" y="2815960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3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282208" y="3720128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6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282208" y="4534448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9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289569" y="5413617"/>
            <a:ext cx="81808" cy="363961"/>
            <a:chOff x="1143000" y="3862703"/>
            <a:chExt cx="101412" cy="4461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02" name="Freeform 19"/>
            <p:cNvSpPr>
              <a:spLocks noChangeAspect="1"/>
            </p:cNvSpPr>
            <p:nvPr/>
          </p:nvSpPr>
          <p:spPr bwMode="auto">
            <a:xfrm>
              <a:off x="1143000" y="3862703"/>
              <a:ext cx="91084" cy="305170"/>
            </a:xfrm>
            <a:custGeom>
              <a:avLst/>
              <a:gdLst>
                <a:gd name="T0" fmla="*/ 41 w 720"/>
                <a:gd name="T1" fmla="*/ 0 h 2437"/>
                <a:gd name="T2" fmla="*/ 74 w 720"/>
                <a:gd name="T3" fmla="*/ 12 h 2437"/>
                <a:gd name="T4" fmla="*/ 87 w 720"/>
                <a:gd name="T5" fmla="*/ 50 h 2437"/>
                <a:gd name="T6" fmla="*/ 66 w 720"/>
                <a:gd name="T7" fmla="*/ 276 h 2437"/>
                <a:gd name="T8" fmla="*/ 46 w 720"/>
                <a:gd name="T9" fmla="*/ 289 h 2437"/>
                <a:gd name="T10" fmla="*/ 41 w 720"/>
                <a:gd name="T11" fmla="*/ 289 h 2437"/>
                <a:gd name="T12" fmla="*/ 20 w 720"/>
                <a:gd name="T13" fmla="*/ 276 h 2437"/>
                <a:gd name="T14" fmla="*/ 0 w 720"/>
                <a:gd name="T15" fmla="*/ 50 h 2437"/>
                <a:gd name="T16" fmla="*/ 13 w 720"/>
                <a:gd name="T17" fmla="*/ 12 h 2437"/>
                <a:gd name="T18" fmla="*/ 43 w 720"/>
                <a:gd name="T19" fmla="*/ 0 h 24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0"/>
                <a:gd name="T31" fmla="*/ 0 h 2437"/>
                <a:gd name="T32" fmla="*/ 720 w 720"/>
                <a:gd name="T33" fmla="*/ 2437 h 24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0" h="2437">
                  <a:moveTo>
                    <a:pt x="339" y="0"/>
                  </a:moveTo>
                  <a:cubicBezTo>
                    <a:pt x="445" y="0"/>
                    <a:pt x="551" y="42"/>
                    <a:pt x="614" y="106"/>
                  </a:cubicBezTo>
                  <a:cubicBezTo>
                    <a:pt x="678" y="191"/>
                    <a:pt x="720" y="297"/>
                    <a:pt x="720" y="424"/>
                  </a:cubicBezTo>
                  <a:cubicBezTo>
                    <a:pt x="710" y="795"/>
                    <a:pt x="607" y="1996"/>
                    <a:pt x="551" y="2331"/>
                  </a:cubicBezTo>
                  <a:cubicBezTo>
                    <a:pt x="508" y="2416"/>
                    <a:pt x="445" y="2437"/>
                    <a:pt x="381" y="2437"/>
                  </a:cubicBezTo>
                  <a:cubicBezTo>
                    <a:pt x="339" y="2437"/>
                    <a:pt x="339" y="2437"/>
                    <a:pt x="339" y="2437"/>
                  </a:cubicBezTo>
                  <a:cubicBezTo>
                    <a:pt x="254" y="2437"/>
                    <a:pt x="212" y="2418"/>
                    <a:pt x="169" y="2331"/>
                  </a:cubicBezTo>
                  <a:cubicBezTo>
                    <a:pt x="113" y="1996"/>
                    <a:pt x="10" y="795"/>
                    <a:pt x="0" y="424"/>
                  </a:cubicBezTo>
                  <a:cubicBezTo>
                    <a:pt x="0" y="297"/>
                    <a:pt x="42" y="191"/>
                    <a:pt x="106" y="106"/>
                  </a:cubicBezTo>
                  <a:cubicBezTo>
                    <a:pt x="169" y="42"/>
                    <a:pt x="254" y="0"/>
                    <a:pt x="360" y="0"/>
                  </a:cubicBezTo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21"/>
            <p:cNvSpPr>
              <a:spLocks noChangeAspect="1" noChangeArrowheads="1"/>
            </p:cNvSpPr>
            <p:nvPr/>
          </p:nvSpPr>
          <p:spPr bwMode="auto">
            <a:xfrm>
              <a:off x="1143000" y="4207422"/>
              <a:ext cx="101412" cy="101412"/>
            </a:xfrm>
            <a:prstGeom prst="ellipse">
              <a:avLst/>
            </a:prstGeom>
            <a:solidFill>
              <a:srgbClr val="00B050"/>
            </a:solidFill>
            <a:ln w="11176">
              <a:solidFill>
                <a:srgbClr val="16131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Rectangle 4"/>
          <p:cNvSpPr>
            <a:spLocks noChangeArrowheads="1"/>
          </p:cNvSpPr>
          <p:nvPr/>
        </p:nvSpPr>
        <p:spPr bwMode="gray">
          <a:xfrm>
            <a:off x="1824038" y="408359"/>
            <a:ext cx="9986962" cy="11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მხარდაჭერითი დასაქმების ძირითადი პრინციპები - </a:t>
            </a:r>
            <a:r>
              <a:rPr lang="en-US" sz="3600" kern="0" noProof="1" smtClean="0">
                <a:latin typeface="Arial" pitchFamily="34" charset="0"/>
              </a:rPr>
              <a:t>EUSE</a:t>
            </a:r>
            <a:r>
              <a:rPr lang="ka-GE" sz="3600" kern="0" noProof="1" smtClean="0">
                <a:latin typeface="Arial" pitchFamily="34" charset="0"/>
              </a:rPr>
              <a:t>.</a:t>
            </a:r>
            <a:endParaRPr lang="en-US" sz="3600" kern="0" noProof="1">
              <a:latin typeface="Arial" pitchFamily="34" charset="0"/>
            </a:endParaRPr>
          </a:p>
        </p:txBody>
      </p:sp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33261" y="1652234"/>
            <a:ext cx="9539785" cy="4708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Ø"/>
            </a:pPr>
            <a:r>
              <a:rPr lang="ka-G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ანაზღაურებადი სამუშაო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ka-G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ღია შრომის ბაზარი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ka-G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უწყვეტი, მოქნილი და დროული მხარდაჭერა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181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6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1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6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10"/>
                            </p:stCondLst>
                            <p:childTnLst>
                              <p:par>
                                <p:cTn id="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60"/>
                            </p:stCondLst>
                            <p:childTnLst>
                              <p:par>
                                <p:cTn id="60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760"/>
                            </p:stCondLst>
                            <p:childTnLst>
                              <p:par>
                                <p:cTn id="8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4" grpId="0"/>
      <p:bldP spid="75" grpId="0"/>
      <p:bldP spid="76" grpId="0"/>
      <p:bldP spid="77" grpId="0"/>
      <p:bldP spid="24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gray">
          <a:xfrm>
            <a:off x="1824038" y="395782"/>
            <a:ext cx="8739328" cy="66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რა გაკეთდა 2014-2015წწ.</a:t>
            </a:r>
            <a:endParaRPr lang="en-US" sz="3600" kern="0" noProof="1">
              <a:latin typeface="Arial" pitchFamily="34" charset="0"/>
            </a:endParaRPr>
          </a:p>
        </p:txBody>
      </p:sp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1110017" y="1247718"/>
            <a:ext cx="97945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შეიქმნა მაქსიმალურად მრავალფუნქციური და მოქნილი ელექტრონული ვებპორტალი გვერდის მისამართი: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www.worknet.gov.ge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- 36 825, მათ შორის შშმ პირი - 1170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სსსმ პირი - 164, სმენის დარღვევით - 47, მხედველობა - 29, ფიზიკური შეზღუდვა - 62; კომუნიკაციის შეზღუდვა - 11, ინტელექტუალური - 14;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10016" y="2630197"/>
            <a:ext cx="97945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საშუამავლო მომსახურება - ვიზიტი განხორციელდა 5416 დამსაქმებელთან; მოვიძიეთ 2285 ვაკანსია;  ვაკანსიების შესახებ ინფორმაცია მიეწოდა 10008 მაძიებელს; დამსაქმებელთან გაიგზავნა 1916 მაძიებელი, მათ შორის 67 სოც. დუცველი, 187 იძულებით გადაადგილებული და 25 შშმ პირი. მუდმივი შრომითი ხელშეკრულებით დასაქმდა 700-მდე, მათ შორის ღია შრომის ბაზარზე 18 შშმ პირი;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10017" y="4216049"/>
            <a:ext cx="10708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მთელი ქვეყნის მასშტაბით, ზოგადი ინდივიდუალური კონსულტირება თემებზე</a:t>
            </a: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სამუშაოს მოძიების ტექნიკა, თვითშეფასება ვაკანსიის პირობებში,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დასაქმებისათვის </a:t>
            </a: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საჭირო დოკუმენტაციის  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</a:t>
            </a: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და სამოტივაციო წერილის) მომზადება, გასაუბრებაზე გასვლის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ტექნიკა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-გაეწია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5427 სამუსაოს მაძიებელს, მათ შორის 200 შშმ პირს, ჯგუფურ კონსულიტრებას დაესწრო 6000-ზე მეტი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სამუშაოს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მაძიებელი, ინტეგრირებულ ჯგუფებში კონსულტირებას დაესწრო </a:t>
            </a: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შშმ პირი;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363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6" grpId="0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ChangeArrowheads="1"/>
          </p:cNvSpPr>
          <p:nvPr/>
        </p:nvSpPr>
        <p:spPr bwMode="gray">
          <a:xfrm>
            <a:off x="1824038" y="408359"/>
            <a:ext cx="9986962" cy="11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ka-GE" sz="3600" kern="0" noProof="1" smtClean="0">
                <a:latin typeface="Arial" pitchFamily="34" charset="0"/>
              </a:rPr>
              <a:t>რა გაკეთდა 2014-2015 წწ.</a:t>
            </a:r>
            <a:endParaRPr lang="en-US" sz="3600" kern="0" noProof="1">
              <a:latin typeface="Arial" pitchFamily="34" charset="0"/>
            </a:endParaRPr>
          </a:p>
        </p:txBody>
      </p:sp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702678"/>
            <a:ext cx="1457763" cy="96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1110017" y="1405642"/>
            <a:ext cx="10708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შშმ პირთა მხარდაჭერით დასაქმების მიზნით მიმდინარეობს მუშაობა  30 მსხვილ დამსაქმებელთან;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71345" y="2063018"/>
            <a:ext cx="10708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დასაქმების პირველი ფორუმი ჩატარდა 2014 წლის სექტემბერში, მონაწილეობა </a:t>
            </a: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მიიღო 141 დამსაქმებელმა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 3800 მაძიებელმა, მათ შორის 15 შშმ პირმა; დასაქმდა 250 მაძიებელი;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87265" y="2761338"/>
            <a:ext cx="10708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მომზადდა და დაინტერესებულ მხარეებთან განსახილველად გადაიგზავნა პროფესიული მომზადება გადამზადების სახელმწიფო პროგრამის პროექტი. პროექტში შშმ და სსსმ პირთა ინტერესები მაქსიმალურადაა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გათვალისწინებული: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სწავლება/ თავისუფალ სამუშაო ადგილებზე სტაჟირება 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75889" y="3978282"/>
            <a:ext cx="10708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მომზადდა დასაქმების ხელშეწყობის მომსახურებათა განვითარების პროგრამა - უწყვეტი პროფესიული კონსულტირებისა და კარიერის დაგეგმვის სახელმწიფო კონცეფციის ფარგლებში (მთავრობის N721 დადგენილება) პროფკონსულტირებისა და დასაქმების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მენტორების/მწვრთნელების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ინსტიტუტის ამოქმედება მინიმუმ 10 ტერიტორიულ ცენტრში;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37217" y="5208874"/>
            <a:ext cx="10708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ცნობიერების ამაღლების მიზნით დაიგეგმა სპეციალური ტრენინგები ბეჭდვითი, ტელე და რადიო მედიის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ჟურნალისტებისა და დაინტერესებული მხარეებისთვის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 კონფერენციის მოწყობა დასაქმების თემატიკაზე</a:t>
            </a:r>
            <a:endParaRPr lang="ka-G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7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6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1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6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1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4897</TotalTime>
  <Words>796</Words>
  <Application>Microsoft Office PowerPoint</Application>
  <PresentationFormat>Custom</PresentationFormat>
  <Paragraphs>61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PowerPoint Presentation</vt:lpstr>
      <vt:lpstr>PowerPoint Presentation</vt:lpstr>
      <vt:lpstr>შშმ პირთა ღია შრომის ბაზარზე ჩართვის პრობლემები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რა გვჭირდება?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Mikheil Janiashvili</dc:creator>
  <cp:lastModifiedBy>Tea sturua</cp:lastModifiedBy>
  <cp:revision>128</cp:revision>
  <dcterms:created xsi:type="dcterms:W3CDTF">2013-09-24T10:22:25Z</dcterms:created>
  <dcterms:modified xsi:type="dcterms:W3CDTF">2015-04-15T05:40:39Z</dcterms:modified>
</cp:coreProperties>
</file>