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74" r:id="rId6"/>
    <p:sldId id="276" r:id="rId7"/>
    <p:sldId id="265" r:id="rId8"/>
    <p:sldId id="266" r:id="rId9"/>
    <p:sldId id="272" r:id="rId10"/>
    <p:sldId id="267" r:id="rId11"/>
    <p:sldId id="268" r:id="rId12"/>
    <p:sldId id="269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1138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72565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83044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nb-NO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B6B01-E359-4F40-BBEC-711E8F623D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60508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01339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187988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81825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99920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1045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48300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222209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9694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63E5-4231-4FE6-A7EC-DBA555D1D0D4}" type="datetimeFigureOut">
              <a:rPr lang="nb-NO" smtClean="0"/>
              <a:pPr/>
              <a:t>31.03.2015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127FC-844A-472D-B44B-5F388285692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="" xmlns:p14="http://schemas.microsoft.com/office/powerpoint/2010/main" val="328635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" y="327546"/>
            <a:ext cx="2593075" cy="129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5" t="15179" r="16707" b="17418"/>
          <a:stretch>
            <a:fillRect/>
          </a:stretch>
        </p:blipFill>
        <p:spPr bwMode="auto">
          <a:xfrm>
            <a:off x="9750473" y="330315"/>
            <a:ext cx="164002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0182" y="2406677"/>
            <a:ext cx="10515600" cy="7732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a-GE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მეწარმეობაზე აქცენტირებული პედაგოგიური მენეჯმენტი </a:t>
            </a:r>
            <a: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a-GE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საქართველო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წ. აპრილი</a:t>
            </a:r>
            <a:endParaRPr lang="nb-N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6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4867" y="510497"/>
            <a:ext cx="10515600" cy="676858"/>
          </a:xfrm>
        </p:spPr>
        <p:txBody>
          <a:bodyPr>
            <a:normAutofit/>
          </a:bodyPr>
          <a:lstStyle/>
          <a:p>
            <a: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განვითარებაზე მიმართული ლიდერობა ნიშნავს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73100" y="1351128"/>
            <a:ext cx="10689578" cy="4959000"/>
          </a:xfrm>
        </p:spPr>
        <p:txBody>
          <a:bodyPr>
            <a:normAutofit/>
          </a:bodyPr>
          <a:lstStyle/>
          <a:p>
            <a:endParaRPr lang="nb-NO" sz="1700" dirty="0" smtClean="0"/>
          </a:p>
          <a:p>
            <a:pPr>
              <a:lnSpc>
                <a:spcPct val="200000"/>
              </a:lnSpc>
            </a:pPr>
            <a:r>
              <a:rPr lang="ka-G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ჩამოყალიბებული გქონდეს სკოლის მიზანი  და ხედვა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ka-GE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ხელს  უწყობდე მასწავლებლებს, რათა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ka-GE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ka-G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თანამშრომლობდნენ, ე.ი. სწავლობდნენ ერთად და ერთმანეთს უზიარებდნენ ცოდნას.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ka-G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შეიმუშაონ  საერთო სტანდარტები  ეფექტური სწავლებისათვის </a:t>
            </a:r>
          </a:p>
          <a:p>
            <a:pPr>
              <a:lnSpc>
                <a:spcPct val="200000"/>
              </a:lnSpc>
            </a:pPr>
            <a:r>
              <a:rPr lang="ka-G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დამოუკიდებლად და სხვებთან ერთად, გაიაზრონ როგორ  ასწავლიან თავად, რაც მათ მუშაობას გააუმჯობესებს. 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ka-GE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თავს გრძნობდნენ უსაფრთხოდ და უშიშრად იყენებდნენ სიახლეებს</a:t>
            </a:r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1600" dirty="0"/>
          </a:p>
        </p:txBody>
      </p:sp>
      <p:pic>
        <p:nvPicPr>
          <p:cNvPr id="4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5" y="196769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27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956" y="610179"/>
            <a:ext cx="7487944" cy="710621"/>
          </a:xfrm>
        </p:spPr>
        <p:txBody>
          <a:bodyPr>
            <a:normAutofit/>
          </a:bodyPr>
          <a:lstStyle/>
          <a:p>
            <a: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განვითარებაზე მიმართული ლიდერობა ნიშნავს: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2667" y="1845106"/>
            <a:ext cx="10768748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a-G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იყო ლიდერი, რომელიც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ka-GE" sz="1800" dirty="0" smtClean="0"/>
              <a:t>ეხმარება  სხვებს;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ka-GE" sz="1800" dirty="0" smtClean="0"/>
              <a:t>არის დაინტერესებული  და  სხვათა წამახალისებელი.  </a:t>
            </a:r>
            <a:endParaRPr lang="en-US" sz="1800" dirty="0" smtClean="0"/>
          </a:p>
          <a:p>
            <a:pPr>
              <a:lnSpc>
                <a:spcPct val="150000"/>
              </a:lnSpc>
            </a:pP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ka-G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იყო ლიდერი, რომელიც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ka-GE" sz="1800" dirty="0" smtClean="0"/>
              <a:t>არასოდეს  ამბობს “არას” - მაგრამ ამბობს “მოდი, ვიფიქრებ ამაზე” , რადგან სჯერა, რომ ყოველ იდეაში არის განხორციელების პოტენციალი, უკიდურეს შემთხვევაში ნაწილობრივ მაინც.  </a:t>
            </a:r>
          </a:p>
        </p:txBody>
      </p:sp>
      <p:pic>
        <p:nvPicPr>
          <p:cNvPr id="4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5" y="196769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99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3512" y="616907"/>
            <a:ext cx="10515600" cy="76739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განვითარებისა და  მეწარმეობის ჩვენი მოტივაცია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55955" y="1651379"/>
            <a:ext cx="10130493" cy="431269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რაც 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შეიძლება მეტმა მოსწავლემ დაასრულოს </a:t>
            </a: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განათლება წარმატებით და მიიღოს საუეკთესო სასწავლო შედეგები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600" dirty="0" smtClean="0">
                <a:latin typeface="Arial" charset="0"/>
              </a:rPr>
              <a:t>რაც შეიძლება მეტი მოსწავლე გახდეს კვალიფიცირებული შემდგომი სწავლისა და დასაქმებისათვის </a:t>
            </a:r>
            <a:r>
              <a:rPr lang="en-US" sz="1600" dirty="0" smtClean="0">
                <a:latin typeface="Arial" charset="0"/>
              </a:rPr>
              <a:t/>
            </a:r>
            <a:br>
              <a:rPr lang="en-US" sz="1600" dirty="0" smtClean="0">
                <a:latin typeface="Arial" charset="0"/>
              </a:rPr>
            </a:br>
            <a:r>
              <a:rPr lang="ka-GE" sz="1600" dirty="0" smtClean="0">
                <a:latin typeface="Arial" charset="0"/>
              </a:rPr>
              <a:t>             </a:t>
            </a:r>
          </a:p>
          <a:p>
            <a:pPr>
              <a:lnSpc>
                <a:spcPct val="150000"/>
              </a:lnSpc>
            </a:pPr>
            <a:endParaRPr lang="ka-G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ka-G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  <a:r>
              <a:rPr lang="ka-G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მადლობა</a:t>
            </a:r>
            <a:r>
              <a:rPr lang="nb-N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nb-NO" dirty="0"/>
          </a:p>
        </p:txBody>
      </p:sp>
      <p:pic>
        <p:nvPicPr>
          <p:cNvPr id="4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5" y="196769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05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3775"/>
          </a:xfrm>
        </p:spPr>
        <p:txBody>
          <a:bodyPr>
            <a:normAutofit/>
          </a:bodyPr>
          <a:lstStyle/>
          <a:p>
            <a: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მაილანდის საშუალო სკოლა და აკერშუსის რეგიონი  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36729" y="1600200"/>
            <a:ext cx="7274256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მაილანდის საშუალო სკოლა მდებარეობს ოსლოს მუნიციპალიტეტის ახლოს,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Lørenskog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-ში. მუნიციპალიტეტში ცხოვრობს დაახლოებით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35.000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ადამიანი, ხოლო მთლიანად  რეგიონის მოსახლეობა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დ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აახლოებით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580.00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0-ს უტოლდება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აკერშუსის  რეგიონში შედის  34 სკოლა , მათ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შორისაა მაილანდის სკოლა.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სულ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რეგიონის 24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სკოლაში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20,000 მოსწავლეა.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953" y="365125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Bilder\Skolebilder\BILDER AV SKOLEN\Bilde 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828" y="2294289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6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622300" y="500841"/>
            <a:ext cx="8686799" cy="1111250"/>
          </a:xfrm>
        </p:spPr>
        <p:txBody>
          <a:bodyPr>
            <a:noAutofit/>
          </a:bodyPr>
          <a:lstStyle/>
          <a:p>
            <a:r>
              <a:rPr lang="ka-GE" sz="2400" dirty="0" smtClean="0">
                <a:latin typeface="Arial" pitchFamily="34" charset="0"/>
                <a:cs typeface="Arial" pitchFamily="34" charset="0"/>
              </a:rPr>
              <a:t>მაილანდის </a:t>
            </a:r>
            <a:r>
              <a:rPr lang="ka-GE" sz="2400" dirty="0" smtClean="0">
                <a:latin typeface="Arial" pitchFamily="34" charset="0"/>
                <a:cs typeface="Arial" pitchFamily="34" charset="0"/>
              </a:rPr>
              <a:t>საშუალო</a:t>
            </a:r>
            <a:r>
              <a:rPr lang="ka-G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a-GE" sz="2400" dirty="0" smtClean="0">
                <a:latin typeface="Arial" pitchFamily="34" charset="0"/>
                <a:cs typeface="Arial" pitchFamily="34" charset="0"/>
              </a:rPr>
              <a:t>სკოლასთან დაკავშირებული ფაქტები: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968501"/>
            <a:ext cx="6760760" cy="448535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ka-GE" sz="1800" dirty="0" smtClean="0">
                <a:latin typeface="Arial" pitchFamily="34" charset="0"/>
                <a:cs typeface="Arial" pitchFamily="34" charset="0"/>
              </a:rPr>
              <a:t>აგებულია 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2008</a:t>
            </a:r>
            <a:r>
              <a:rPr lang="ka-GE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a-GE" sz="1800" dirty="0" smtClean="0">
                <a:latin typeface="Arial" pitchFamily="34" charset="0"/>
                <a:cs typeface="Arial" pitchFamily="34" charset="0"/>
              </a:rPr>
              <a:t>წ</a:t>
            </a:r>
            <a:r>
              <a:rPr lang="ka-GE" sz="1800" dirty="0" smtClean="0">
                <a:latin typeface="Arial" pitchFamily="34" charset="0"/>
                <a:cs typeface="Arial" pitchFamily="34" charset="0"/>
              </a:rPr>
              <a:t>ელს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800 </a:t>
            </a:r>
            <a:r>
              <a:rPr lang="ka-GE" sz="1800" dirty="0" smtClean="0">
                <a:latin typeface="Arial" pitchFamily="34" charset="0"/>
                <a:cs typeface="Arial" pitchFamily="34" charset="0"/>
              </a:rPr>
              <a:t>მოსწავლე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140 </a:t>
            </a:r>
            <a:r>
              <a:rPr lang="ka-GE" sz="1800" dirty="0" smtClean="0">
                <a:latin typeface="Arial" pitchFamily="34" charset="0"/>
                <a:cs typeface="Arial" pitchFamily="34" charset="0"/>
              </a:rPr>
              <a:t>თანამშრომელი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a-GE" sz="1800" dirty="0" smtClean="0">
                <a:latin typeface="Arial" pitchFamily="34" charset="0"/>
                <a:cs typeface="Arial" pitchFamily="34" charset="0"/>
              </a:rPr>
              <a:t>მოსწავლეთა ნახევარი იღებს ზოგად განათლებას, ნახევარი კი პროფესიულ განათლებას.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ka-GE" sz="1800" dirty="0" smtClean="0">
                <a:latin typeface="Arial" pitchFamily="34" charset="0"/>
                <a:cs typeface="Arial" pitchFamily="34" charset="0"/>
              </a:rPr>
              <a:t>სკოლაში არსებული პროფესიული პროგრამებია: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nb-NO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nb-NO" sz="1600" dirty="0">
                <a:latin typeface="Arial" pitchFamily="34" charset="0"/>
                <a:cs typeface="Arial" pitchFamily="34" charset="0"/>
              </a:rPr>
              <a:t> </a:t>
            </a:r>
            <a:endParaRPr lang="nb-NO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13" descr="\\fs-05\mailand\Bilder\BILDER AV SKOLEN\Bilde 05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0402" y="2421672"/>
            <a:ext cx="3565525" cy="2376488"/>
          </a:xfrm>
        </p:spPr>
      </p:pic>
      <p:pic>
        <p:nvPicPr>
          <p:cNvPr id="6" name="Picture 2" descr="G:\Logo Mailand vgs\ny_logo_try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5" y="179013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42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628577" y="574328"/>
            <a:ext cx="8490023" cy="924272"/>
          </a:xfrm>
        </p:spPr>
        <p:txBody>
          <a:bodyPr>
            <a:normAutofit/>
          </a:bodyPr>
          <a:lstStyle/>
          <a:p>
            <a:pPr eaLnBrk="1" hangingPunct="1"/>
            <a:r>
              <a:rPr lang="ka-GE" sz="2400" dirty="0" smtClean="0">
                <a:latin typeface="Arial" pitchFamily="34" charset="0"/>
                <a:cs typeface="Arial" pitchFamily="34" charset="0"/>
              </a:rPr>
              <a:t>ფაქტები  მაილანდის სკოლის შესახებ</a:t>
            </a:r>
            <a:endParaRPr lang="nb-N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600" y="1988841"/>
            <a:ext cx="5829226" cy="424899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ka-GE" altLang="nb-NO" sz="1800" dirty="0" smtClean="0">
                <a:latin typeface="Arial" pitchFamily="34" charset="0"/>
                <a:cs typeface="Arial" pitchFamily="34" charset="0"/>
              </a:rPr>
              <a:t>ჯანდაცვისა და სოციალური დაცვის პროგრამა;</a:t>
            </a:r>
            <a:endParaRPr lang="nb-NO" altLang="nb-NO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ka-GE" altLang="nb-NO" sz="1800" dirty="0" smtClean="0">
                <a:latin typeface="Arial" pitchFamily="34" charset="0"/>
                <a:cs typeface="Arial" pitchFamily="34" charset="0"/>
              </a:rPr>
              <a:t>მედიისა და კომუნიკაციების პროგრამა;</a:t>
            </a:r>
            <a:endParaRPr lang="nb-NO" altLang="nb-NO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ka-GE" altLang="nb-NO" sz="1800" dirty="0" smtClean="0">
                <a:latin typeface="Arial" pitchFamily="34" charset="0"/>
                <a:cs typeface="Arial" pitchFamily="34" charset="0"/>
              </a:rPr>
              <a:t>მომსახურებისა და ტრანსპორტის პროგრამა; </a:t>
            </a:r>
            <a:endParaRPr lang="en-GB" altLang="nb-NO" sz="18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ka-GE" altLang="nb-NO" sz="1800" dirty="0" smtClean="0">
                <a:latin typeface="Arial" pitchFamily="34" charset="0"/>
                <a:cs typeface="Arial" pitchFamily="34" charset="0"/>
              </a:rPr>
              <a:t>ადაპტირებული სწავლის პროგრამა </a:t>
            </a:r>
            <a:r>
              <a:rPr lang="en-GB" altLang="nb-NO" sz="1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ka-GE" altLang="nb-NO" sz="1800" dirty="0" smtClean="0">
                <a:latin typeface="Arial" pitchFamily="34" charset="0"/>
                <a:cs typeface="Arial" pitchFamily="34" charset="0"/>
              </a:rPr>
              <a:t>სხვადასხვა  კურსთან  მიმართებაში) </a:t>
            </a:r>
          </a:p>
          <a:p>
            <a:pPr eaLnBrk="1" hangingPunct="1">
              <a:lnSpc>
                <a:spcPct val="150000"/>
              </a:lnSpc>
            </a:pPr>
            <a:endParaRPr lang="ka-GE" altLang="nb-NO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nb-NO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111" y="116632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Bilder\Skolebilder\BILDER AV SKOLEN\Bilde 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58" y="1772816"/>
            <a:ext cx="2766053" cy="4149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05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383084" y="411324"/>
            <a:ext cx="8113662" cy="10801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ka-GE" sz="2400" dirty="0" smtClean="0">
                <a:latin typeface="Arial" pitchFamily="34" charset="0"/>
                <a:cs typeface="Arial" pitchFamily="34" charset="0"/>
              </a:rPr>
              <a:t>შუქურა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ka-GE" sz="2400" dirty="0" smtClean="0">
                <a:latin typeface="Arial" pitchFamily="34" charset="0"/>
                <a:cs typeface="Arial" pitchFamily="34" charset="0"/>
              </a:rPr>
              <a:t>სკოლა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485900"/>
            <a:ext cx="7340600" cy="44639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წელს, რეგიონის პოლიტიკურმა მმართველობამ მაილანდის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საშუალო 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სკოლას “ფლაგმანი სკოლის” სტატუსი მიანიჭა.  </a:t>
            </a:r>
          </a:p>
          <a:p>
            <a:pPr eaLnBrk="1" hangingPunct="1">
              <a:lnSpc>
                <a:spcPct val="150000"/>
              </a:lnSpc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ფლაგმანი სკოლის”  სახელი  ჩვენ (სკოლას)  გვავალდებულებს გვყავდეს კოორდინატორი, რომელიც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მაილანდში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იმუშავებს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მეწარმეობის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სფეროში და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მოემსახურება სკოლასა და რეგიონს.   </a:t>
            </a:r>
          </a:p>
        </p:txBody>
      </p:sp>
      <p:pic>
        <p:nvPicPr>
          <p:cNvPr id="6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679" y="116632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96" y="1658516"/>
            <a:ext cx="2358008" cy="3537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28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>
          <a:xfrm>
            <a:off x="425252" y="328712"/>
            <a:ext cx="7897638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ka-GE" sz="2400" dirty="0" smtClean="0">
                <a:latin typeface="Arial" pitchFamily="34" charset="0"/>
                <a:cs typeface="Arial" pitchFamily="34" charset="0"/>
              </a:rPr>
              <a:t>შუქურა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ka-GE" sz="2400" dirty="0" smtClean="0">
                <a:latin typeface="Arial" pitchFamily="34" charset="0"/>
                <a:cs typeface="Arial" pitchFamily="34" charset="0"/>
              </a:rPr>
              <a:t>სკოლა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384300"/>
            <a:ext cx="7454900" cy="5081129"/>
          </a:xfrm>
        </p:spPr>
        <p:txBody>
          <a:bodyPr>
            <a:normAutofit/>
          </a:bodyPr>
          <a:lstStyle/>
          <a:p>
            <a:endParaRPr lang="nb-NO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a-GE" sz="1900" dirty="0" smtClean="0">
                <a:latin typeface="Arial" pitchFamily="34" charset="0"/>
                <a:cs typeface="Arial" pitchFamily="34" charset="0"/>
              </a:rPr>
              <a:t>ჩვენ გვევალება ქსელური მუშაობის ორგანიზება რეგიონში;</a:t>
            </a:r>
          </a:p>
          <a:p>
            <a:pPr eaLnBrk="1" hangingPunct="1">
              <a:lnSpc>
                <a:spcPct val="150000"/>
              </a:lnSpc>
            </a:pPr>
            <a:r>
              <a:rPr lang="ka-GE" sz="1900" dirty="0" smtClean="0">
                <a:latin typeface="Arial" pitchFamily="34" charset="0"/>
                <a:cs typeface="Arial" pitchFamily="34" charset="0"/>
              </a:rPr>
              <a:t>ჩვენი ცოდნა  უნდა გავუზიაროთ რეგიონის სხვა სკოლებს, რათა ავამაღლოთ მათი </a:t>
            </a:r>
            <a:r>
              <a:rPr lang="ka-GE" sz="1900" dirty="0" smtClean="0">
                <a:latin typeface="Arial" pitchFamily="34" charset="0"/>
                <a:cs typeface="Arial" pitchFamily="34" charset="0"/>
              </a:rPr>
              <a:t>ცოდნა  </a:t>
            </a:r>
            <a:r>
              <a:rPr lang="ka-GE" sz="1900" dirty="0" smtClean="0">
                <a:latin typeface="Arial" pitchFamily="34" charset="0"/>
                <a:cs typeface="Arial" pitchFamily="34" charset="0"/>
              </a:rPr>
              <a:t>და სამეწარმეო საქმიანობაში ჩავრთოთ სხვა სკოლებიც. </a:t>
            </a:r>
            <a:endParaRPr lang="nb-NO" sz="19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ka-GE" sz="1900" dirty="0" smtClean="0">
                <a:latin typeface="Arial" pitchFamily="34" charset="0"/>
                <a:cs typeface="Arial" pitchFamily="34" charset="0"/>
              </a:rPr>
              <a:t>ჩვენ ასევე უნდა ავამაღლოთ ჩვენი საკუთარი </a:t>
            </a:r>
            <a:r>
              <a:rPr lang="ka-GE" sz="1900" dirty="0" smtClean="0">
                <a:latin typeface="Arial" pitchFamily="34" charset="0"/>
                <a:cs typeface="Arial" pitchFamily="34" charset="0"/>
              </a:rPr>
              <a:t>მასწავლებლების ცოდნაც.   </a:t>
            </a:r>
            <a:endParaRPr lang="nb-NO" sz="1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5" y="196769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ektr2009\AppData\Local\Microsoft\Windows\Temporary Internet Files\Content.IE5\R748PZ1A\Statsministerens konto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576836"/>
            <a:ext cx="3612840" cy="2399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53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6100" y="431955"/>
            <a:ext cx="5143500" cy="736445"/>
          </a:xfrm>
        </p:spPr>
        <p:txBody>
          <a:bodyPr>
            <a:normAutofit/>
          </a:bodyPr>
          <a:lstStyle/>
          <a:p>
            <a: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პედაგოგიური მენეჯმენტი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9300" y="1746913"/>
            <a:ext cx="10642600" cy="42014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სკოლის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მენეჯმენტი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უფრო მჭიდროდ მუშაობს მასწავლებლებთან, როდესაც  ის ხელმძღვანელობს, ეხმარება და  ხელს უწყობს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მათ 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სწავლების  პროცესის  გააუმჯობაში, რათა  ყველამ გაიზიაროს ერთიანი ხედვა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საკლასო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ოთახებსა და საამქროებში  </a:t>
            </a: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არსებულ  საერთო  მაღალი სტანდარტებთან მიმართებაში.</a:t>
            </a:r>
            <a:endParaRPr lang="ka-G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სკოლის მმართველობა ახდენს  პროცესების ინიცირებასა და მონიტორინგს, მოსწავლეებზე ორიენტირებული ლიდერობის პრინციპების საფუძველზე.   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5" y="196769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04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1955" y="496441"/>
            <a:ext cx="8783345" cy="913260"/>
          </a:xfrm>
        </p:spPr>
        <p:txBody>
          <a:bodyPr>
            <a:normAutofit/>
          </a:bodyPr>
          <a:lstStyle/>
          <a:p>
            <a: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მეწარმეობა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რა არის ეს 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1569" y="1752600"/>
            <a:ext cx="10590663" cy="47350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nb-NO" sz="1800" dirty="0" smtClean="0"/>
          </a:p>
          <a:p>
            <a:pPr>
              <a:lnSpc>
                <a:spcPct val="200000"/>
              </a:lnSpc>
            </a:pPr>
            <a:r>
              <a:rPr lang="ka-G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მეწარმეობა  ფართო  გაგებით ნიშნავს იმას, რომ ის  ახდენს იდეების ტრანსფორმირებას პრაქტიკულ და მიზანზე ორიენტირებულ აქტივობად, სოციალურ, კულტურულ და ეკონომიკურ  კონტექსტში.  </a:t>
            </a:r>
          </a:p>
          <a:p>
            <a:pPr>
              <a:lnSpc>
                <a:spcPct val="200000"/>
              </a:lnSpc>
            </a:pPr>
            <a:endParaRPr lang="ka-G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5" y="196769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54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4200" y="787733"/>
            <a:ext cx="10716334" cy="1066468"/>
          </a:xfrm>
        </p:spPr>
        <p:txBody>
          <a:bodyPr>
            <a:normAutofit/>
          </a:bodyPr>
          <a:lstStyle/>
          <a:p>
            <a:r>
              <a:rPr lang="ka-G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პედაგოგიური  მენეჯმენტი და  მეწარმეობა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0666" y="2260600"/>
            <a:ext cx="10515600" cy="2946400"/>
          </a:xfrm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a-G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პედაგოგიურ  მენეჯმენტს და  მეწარმეობას მივყვართ:</a:t>
            </a:r>
          </a:p>
          <a:p>
            <a:pPr>
              <a:buNone/>
            </a:pPr>
            <a:endParaRPr lang="ka-G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a-G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განვითარებაზე </a:t>
            </a:r>
            <a:r>
              <a:rPr lang="ka-GE" sz="2000" smtClean="0">
                <a:latin typeface="Arial" panose="020B0604020202020204" pitchFamily="34" charset="0"/>
                <a:cs typeface="Arial" panose="020B0604020202020204" pitchFamily="34" charset="0"/>
              </a:rPr>
              <a:t>მიმართული ლიდერობა</a:t>
            </a:r>
            <a:endParaRPr lang="en-US" dirty="0" smtClean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G:\Logo Mailand vgs\ny_logo_tryk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765" y="196769"/>
            <a:ext cx="1563419" cy="78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11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</TotalTime>
  <Words>437</Words>
  <Application>Microsoft Office PowerPoint</Application>
  <PresentationFormat>Custom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Office-tema</vt:lpstr>
      <vt:lpstr>      მეწარმეობაზე აქცენტირებული პედაგოგიური მენეჯმენტი        საქართველო,  2015 წ. აპრილი</vt:lpstr>
      <vt:lpstr>მაილანდის საშუალო სკოლა და აკერშუსის რეგიონი  </vt:lpstr>
      <vt:lpstr>მაილანდის საშუალო სკოლასთან დაკავშირებული ფაქტები:</vt:lpstr>
      <vt:lpstr>ფაქტები  მაილანდის სკოლის შესახებ</vt:lpstr>
      <vt:lpstr> «შუქურა» სკოლა</vt:lpstr>
      <vt:lpstr> «შუქურა» სკოლა</vt:lpstr>
      <vt:lpstr>პედაგოგიური მენეჯმენტი</vt:lpstr>
      <vt:lpstr>მეწარმეობა –  რა არის ეს ? </vt:lpstr>
      <vt:lpstr>პედაგოგიური  მენეჯმენტი და  მეწარმეობა </vt:lpstr>
      <vt:lpstr>განვითარებაზე მიმართული ლიდერობა ნიშნავს:</vt:lpstr>
      <vt:lpstr>განვითარებაზე მიმართული ლიდერობა ნიშნავს:</vt:lpstr>
      <vt:lpstr> განვითარებისა და  მეწარმეობის ჩვენი მოტივაცია: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Trine Øiseth</dc:creator>
  <cp:lastModifiedBy>User</cp:lastModifiedBy>
  <cp:revision>76</cp:revision>
  <cp:lastPrinted>2015-03-27T14:45:40Z</cp:lastPrinted>
  <dcterms:created xsi:type="dcterms:W3CDTF">2015-03-26T21:22:07Z</dcterms:created>
  <dcterms:modified xsi:type="dcterms:W3CDTF">2015-03-31T14:10:54Z</dcterms:modified>
</cp:coreProperties>
</file>