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68" r:id="rId19"/>
    <p:sldId id="276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96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1826-99A6-4636-842D-EC830EADB162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F63F-A8DD-445B-9A54-ED7306B45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63F-A8DD-445B-9A54-ED7306B454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63F-A8DD-445B-9A54-ED7306B454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63F-A8DD-445B-9A54-ED7306B454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63F-A8DD-445B-9A54-ED7306B454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63F-A8DD-445B-9A54-ED7306B454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A5CED-2996-4CDE-B599-79A5066AA24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38DE-7A3F-4A83-80BE-FB493846C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D swol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58961"/>
            <a:ext cx="5896749" cy="4537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Autofit/>
          </a:bodyPr>
          <a:lstStyle/>
          <a:p>
            <a:r>
              <a:rPr lang="ka-GE" sz="3500" b="1" dirty="0" smtClean="0"/>
              <a:t>ხელმისაწვდომი გარემო უნივერსალური დიზაინის პრინციპებით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7086600" cy="1143000"/>
          </a:xfrm>
        </p:spPr>
        <p:txBody>
          <a:bodyPr>
            <a:normAutofit fontScale="85000" lnSpcReduction="10000"/>
          </a:bodyPr>
          <a:lstStyle/>
          <a:p>
            <a:pPr algn="r"/>
            <a:endParaRPr lang="ka-GE" sz="2000" dirty="0" smtClean="0">
              <a:solidFill>
                <a:schemeClr val="tx1"/>
              </a:solidFill>
            </a:endParaRPr>
          </a:p>
          <a:p>
            <a:pPr algn="r"/>
            <a:r>
              <a:rPr lang="ka-GE" sz="2000" dirty="0" smtClean="0">
                <a:solidFill>
                  <a:schemeClr val="tx1"/>
                </a:solidFill>
              </a:rPr>
              <a:t>ცირა ბარქაია</a:t>
            </a:r>
          </a:p>
          <a:p>
            <a:pPr algn="r"/>
            <a:r>
              <a:rPr lang="ka-GE" sz="2000" dirty="0" smtClean="0">
                <a:solidFill>
                  <a:schemeClr val="tx1"/>
                </a:solidFill>
              </a:rPr>
              <a:t>სპეციალური საჭიროების მქონე პირთა განათლების სპეციალისტი</a:t>
            </a:r>
            <a:br>
              <a:rPr lang="ka-GE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Master of Philosophy </a:t>
            </a:r>
            <a:r>
              <a:rPr lang="en-US" sz="2000" smtClean="0">
                <a:solidFill>
                  <a:schemeClr val="tx1"/>
                </a:solidFill>
              </a:rPr>
              <a:t>in Special </a:t>
            </a:r>
            <a:r>
              <a:rPr lang="en-US" sz="2000" dirty="0" smtClean="0">
                <a:solidFill>
                  <a:schemeClr val="tx1"/>
                </a:solidFill>
              </a:rPr>
              <a:t>Needs Education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6. </a:t>
            </a:r>
            <a:r>
              <a:rPr lang="ka-GE" b="1" dirty="0" smtClean="0"/>
              <a:t>მინიმალური </a:t>
            </a:r>
            <a:r>
              <a:rPr lang="ka-GE" b="1" dirty="0"/>
              <a:t>ფიზიკური ძალისხმევა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ka-GE" b="1" dirty="0" smtClean="0"/>
              <a:t> </a:t>
            </a:r>
            <a:r>
              <a:rPr lang="en-US" b="1" dirty="0"/>
              <a:t>Low Physical </a:t>
            </a:r>
            <a:r>
              <a:rPr lang="en-US" b="1" dirty="0" smtClean="0"/>
              <a:t>Effort</a:t>
            </a:r>
            <a:endParaRPr lang="en-US" dirty="0"/>
          </a:p>
        </p:txBody>
      </p:sp>
      <p:pic>
        <p:nvPicPr>
          <p:cNvPr id="4" name="Content Placeholder 3" descr="6. low physical effort _UD pr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808" y="1981200"/>
            <a:ext cx="6105031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7. </a:t>
            </a:r>
            <a:r>
              <a:rPr lang="ka-GE" b="1" dirty="0" smtClean="0"/>
              <a:t>სათანადო</a:t>
            </a:r>
            <a:r>
              <a:rPr lang="ka-GE" b="1" dirty="0"/>
              <a:t> ზომა და სივრცე </a:t>
            </a:r>
            <a:r>
              <a:rPr lang="en-US" b="1" dirty="0" smtClean="0"/>
              <a:t>Appropriate </a:t>
            </a:r>
            <a:r>
              <a:rPr lang="en-US" b="1" dirty="0"/>
              <a:t>Size and </a:t>
            </a:r>
            <a:r>
              <a:rPr lang="en-US" b="1" dirty="0" smtClean="0"/>
              <a:t>Space</a:t>
            </a:r>
            <a:endParaRPr lang="en-US" dirty="0"/>
          </a:p>
        </p:txBody>
      </p:sp>
      <p:pic>
        <p:nvPicPr>
          <p:cNvPr id="4" name="Content Placeholder 3" descr="appropriate size and space_UD pr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3519685" cy="5257800"/>
          </a:xfrm>
        </p:spPr>
      </p:pic>
      <p:pic>
        <p:nvPicPr>
          <p:cNvPr id="5" name="Picture 4" descr="Mesa-e-base-para-cadeirante-300x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3748216" cy="2773680"/>
          </a:xfrm>
          <a:prstGeom prst="rect">
            <a:avLst/>
          </a:prstGeom>
        </p:spPr>
      </p:pic>
      <p:pic>
        <p:nvPicPr>
          <p:cNvPr id="7" name="Picture 6" descr="universal-design-accessibility-and-the-typing-experience-36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874" y="3596802"/>
            <a:ext cx="4508126" cy="32611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უნივერსალური დიზაინის 8 მიზანი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a-GE" b="1" dirty="0"/>
              <a:t>სხეულზე მორგება /</a:t>
            </a:r>
            <a:r>
              <a:rPr lang="en-US" b="1" dirty="0"/>
              <a:t>Body Fit</a:t>
            </a:r>
            <a:r>
              <a:rPr lang="ka-GE" b="1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კომფორტი /</a:t>
            </a:r>
            <a:r>
              <a:rPr lang="en-US" b="1" dirty="0"/>
              <a:t>Comfort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ინფორმირებულობა</a:t>
            </a:r>
            <a:r>
              <a:rPr lang="en-US" b="1" dirty="0"/>
              <a:t> /Awareness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გაგება</a:t>
            </a:r>
            <a:r>
              <a:rPr lang="en-US" b="1" dirty="0"/>
              <a:t> /Understanding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სიჯანსაღე</a:t>
            </a:r>
            <a:r>
              <a:rPr lang="en-US" b="1" dirty="0"/>
              <a:t> /Wellness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სოციალური ინტეგრაცია</a:t>
            </a:r>
            <a:r>
              <a:rPr lang="en-US" b="1" dirty="0"/>
              <a:t> /Social Integration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პერსონალიზება</a:t>
            </a:r>
            <a:r>
              <a:rPr lang="en-US" b="1" dirty="0"/>
              <a:t> /Personalization</a:t>
            </a:r>
            <a:r>
              <a:rPr lang="en-US" b="1" dirty="0" smtClean="0"/>
              <a:t>/</a:t>
            </a:r>
            <a:endParaRPr lang="ka-GE" b="1" dirty="0" smtClean="0"/>
          </a:p>
          <a:p>
            <a:pPr marL="514350" indent="-514350">
              <a:buFont typeface="+mj-lt"/>
              <a:buAutoNum type="arabicPeriod"/>
            </a:pPr>
            <a:r>
              <a:rPr lang="ka-GE" b="1" dirty="0"/>
              <a:t>კულტურული შესაბამისობა</a:t>
            </a:r>
            <a:r>
              <a:rPr lang="en-US" b="1" dirty="0"/>
              <a:t> /Cultural Appropriateness/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უნივერსალური დიზაინი და მდგრადი განვითარება</a:t>
            </a:r>
            <a:endParaRPr lang="en-US" dirty="0"/>
          </a:p>
        </p:txBody>
      </p:sp>
      <p:pic>
        <p:nvPicPr>
          <p:cNvPr id="4" name="Content Placeholder 3" descr="mdgradi ganviTareb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286000"/>
            <a:ext cx="5000625" cy="37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1600200"/>
            <a:ext cx="403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მდგრადი განვითარება განისაზღვრება, როგორც  ადამიანის საჭიროებების დაკმაყოფილებასა და ბუნებრივი გარემოს დაცვას შორის ბალანსირება</a:t>
            </a:r>
            <a:r>
              <a:rPr lang="en-US" dirty="0" smtClean="0"/>
              <a:t>, </a:t>
            </a:r>
            <a:r>
              <a:rPr lang="ka-GE" dirty="0" smtClean="0"/>
              <a:t>ისე, რომ ამ საჭიროებების დაკმაყოფილება მოხდეს არა მხოლოდ დღეს, აწმყოში, არამედ უსაზღვროდ, მომავალშიც.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უნივერსალური დიზაინი და მდგრადი განვითარება</a:t>
            </a:r>
            <a:endParaRPr lang="en-US" dirty="0"/>
          </a:p>
        </p:txBody>
      </p:sp>
      <p:pic>
        <p:nvPicPr>
          <p:cNvPr id="4" name="Content Placeholder 3" descr="mdgradoba da universaluri dizaini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8549"/>
            <a:ext cx="8229600" cy="42892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სოციალური მდგრადობის კომპონენტები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ka-GE" dirty="0"/>
              <a:t>ადამიანის ბაზისური მოთხოვნილებები და საჭიროებები</a:t>
            </a:r>
            <a:endParaRPr lang="en-US" dirty="0"/>
          </a:p>
          <a:p>
            <a:pPr lvl="0"/>
            <a:r>
              <a:rPr lang="ka-GE" dirty="0"/>
              <a:t>სამართლიანობა</a:t>
            </a:r>
            <a:endParaRPr lang="en-US" dirty="0"/>
          </a:p>
          <a:p>
            <a:pPr lvl="0"/>
            <a:r>
              <a:rPr lang="ka-GE" dirty="0"/>
              <a:t>სოციალური ანგარიშვალდებულება</a:t>
            </a:r>
            <a:endParaRPr lang="en-US" dirty="0"/>
          </a:p>
          <a:p>
            <a:pPr lvl="0"/>
            <a:r>
              <a:rPr lang="ka-GE" dirty="0"/>
              <a:t>გაძლიერება</a:t>
            </a:r>
            <a:endParaRPr lang="en-US" dirty="0"/>
          </a:p>
          <a:p>
            <a:pPr lvl="0"/>
            <a:r>
              <a:rPr lang="ka-GE" dirty="0"/>
              <a:t>თვითრწმენა</a:t>
            </a:r>
            <a:endParaRPr lang="en-US" dirty="0"/>
          </a:p>
          <a:p>
            <a:pPr lvl="0"/>
            <a:r>
              <a:rPr lang="ka-GE" dirty="0"/>
              <a:t>მონაწილეობა</a:t>
            </a:r>
            <a:endParaRPr lang="en-US" dirty="0"/>
          </a:p>
          <a:p>
            <a:pPr lvl="0"/>
            <a:r>
              <a:rPr lang="ka-GE" dirty="0" err="1"/>
              <a:t>ინკლუზია</a:t>
            </a:r>
            <a:endParaRPr lang="en-US" dirty="0"/>
          </a:p>
          <a:p>
            <a:pPr lvl="0"/>
            <a:r>
              <a:rPr lang="ka-GE" dirty="0"/>
              <a:t>ხელმისაწვდომობა/შეღწევადობა</a:t>
            </a:r>
            <a:endParaRPr lang="en-US" dirty="0"/>
          </a:p>
          <a:p>
            <a:pPr lvl="0"/>
            <a:r>
              <a:rPr lang="ka-GE" dirty="0"/>
              <a:t>შესაფერისი ტექნოლოგიები/დამხმარე საშუალებები</a:t>
            </a:r>
            <a:endParaRPr lang="en-US" dirty="0"/>
          </a:p>
          <a:p>
            <a:pPr lvl="0"/>
            <a:r>
              <a:rPr lang="ka-GE" dirty="0"/>
              <a:t>დაინტერესებული პირების ფსიქიკური და ფიზიკური ჯამრთელობის დაცვა</a:t>
            </a:r>
            <a:endParaRPr lang="en-US" dirty="0"/>
          </a:p>
          <a:p>
            <a:pPr lvl="0"/>
            <a:r>
              <a:rPr lang="ka-GE" dirty="0"/>
              <a:t>თემის განვითარების წახალისება</a:t>
            </a:r>
            <a:endParaRPr lang="en-US" dirty="0"/>
          </a:p>
          <a:p>
            <a:pPr lvl="0"/>
            <a:r>
              <a:rPr lang="ka-GE" dirty="0"/>
              <a:t>ყველა დაინტერესებული პირის/მხარის თანასწორად მოპყრობა</a:t>
            </a:r>
            <a:endParaRPr lang="en-US" dirty="0"/>
          </a:p>
          <a:p>
            <a:pPr lvl="0"/>
            <a:r>
              <a:rPr lang="ka-GE" dirty="0"/>
              <a:t>სოციალურ რესურსებთან წვდომა</a:t>
            </a:r>
            <a:endParaRPr lang="en-US" dirty="0"/>
          </a:p>
          <a:p>
            <a:pPr lvl="0"/>
            <a:r>
              <a:rPr lang="ka-GE" dirty="0"/>
              <a:t>არსებითი მომსახურებების </a:t>
            </a:r>
            <a:r>
              <a:rPr lang="ka-GE" dirty="0" smtClean="0"/>
              <a:t>უზრუნველყოფა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საქართველოში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ka-GE" sz="4000" b="1" dirty="0" smtClean="0"/>
              <a:t>პროფესიული საგანმანათლებლო დაწესებულებების ფიზიკური </a:t>
            </a:r>
            <a:r>
              <a:rPr lang="ka-GE" sz="4000" b="1" dirty="0"/>
              <a:t>საგანმანათლებლო სივრცის ხელმისაწვდომობის გაუმჯობესება და კეთილმოწყობა:</a:t>
            </a:r>
            <a:endParaRPr lang="en-US" sz="4000" dirty="0"/>
          </a:p>
          <a:p>
            <a:pPr lvl="0" algn="ctr"/>
            <a:endParaRPr lang="en-US" sz="4000" dirty="0"/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საქართველოში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a-GE" sz="4000" b="1" dirty="0" smtClean="0"/>
              <a:t>საინფორმაციო-საგანმანათლებლო </a:t>
            </a:r>
            <a:r>
              <a:rPr lang="ka-GE" sz="4000" b="1" dirty="0"/>
              <a:t>რესურსების წვდომისა და გამოყენების მრავალფეროვანი არჩევანის </a:t>
            </a:r>
            <a:r>
              <a:rPr lang="ka-GE" sz="4000" b="1" dirty="0" smtClean="0"/>
              <a:t>უზრუნველყოფა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a-GE" sz="3400" b="1" i="1" dirty="0" smtClean="0">
                <a:solidFill>
                  <a:schemeClr val="accent6">
                    <a:lumMod val="75000"/>
                  </a:schemeClr>
                </a:solidFill>
              </a:rPr>
              <a:t>მრავალფეროვნების </a:t>
            </a:r>
            <a:r>
              <a:rPr lang="ka-GE" sz="3400" b="1" i="1" dirty="0">
                <a:solidFill>
                  <a:schemeClr val="accent6">
                    <a:lumMod val="75000"/>
                  </a:schemeClr>
                </a:solidFill>
              </a:rPr>
              <a:t>დანახვა და აღიარება, გვაძლევს საშუალებას ერთად შევქმნათ </a:t>
            </a:r>
            <a:r>
              <a:rPr lang="ka-GE" sz="3400" b="1" i="1" dirty="0" smtClean="0">
                <a:solidFill>
                  <a:schemeClr val="accent6">
                    <a:lumMod val="75000"/>
                  </a:schemeClr>
                </a:solidFill>
              </a:rPr>
              <a:t>მრავალფეროვანი</a:t>
            </a:r>
            <a:r>
              <a:rPr lang="en-US" sz="3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a-GE" sz="3400" b="1" i="1" dirty="0" smtClean="0">
                <a:solidFill>
                  <a:schemeClr val="accent6">
                    <a:lumMod val="75000"/>
                  </a:schemeClr>
                </a:solidFill>
              </a:rPr>
              <a:t>და ინკლუზიური </a:t>
            </a:r>
            <a:r>
              <a:rPr lang="ka-GE" sz="3400" b="1" i="1" dirty="0">
                <a:solidFill>
                  <a:schemeClr val="accent6">
                    <a:lumMod val="75000"/>
                  </a:schemeClr>
                </a:solidFill>
              </a:rPr>
              <a:t>საზოგადოება</a:t>
            </a:r>
            <a:r>
              <a:rPr lang="ka-GE" sz="3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a-GE" sz="3400" b="1" i="1" dirty="0" smtClean="0">
                <a:solidFill>
                  <a:schemeClr val="accent6">
                    <a:lumMod val="75000"/>
                  </a:schemeClr>
                </a:solidFill>
              </a:rPr>
              <a:t>რომელიც შედგება ინდივიდებისგან, რომელსაც ქმნიან ინდივიდები</a:t>
            </a:r>
          </a:p>
          <a:p>
            <a:pPr algn="ctr">
              <a:buNone/>
            </a:pPr>
            <a:endParaRPr lang="en-US" sz="3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010712" cy="52633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6583362"/>
          </a:xfrm>
        </p:spPr>
        <p:txBody>
          <a:bodyPr>
            <a:noAutofit/>
          </a:bodyPr>
          <a:lstStyle/>
          <a:p>
            <a:pPr algn="l"/>
            <a:r>
              <a:rPr lang="ka-GE" sz="2200" dirty="0"/>
              <a:t>უნივერსალური დიზაინი მოიცავს პროდუქტის, ინფორმაციის და სივრცის ისეთ დიზაინს, რომ მისი გამოყენება რაც შეიძლება მეტმა, სხვადასხვა ფიზიკური, კოგნიტური, სენსორულ-</a:t>
            </a:r>
            <a:r>
              <a:rPr lang="ka-GE" sz="2200" dirty="0" err="1"/>
              <a:t>აღქმითი</a:t>
            </a:r>
            <a:r>
              <a:rPr lang="ka-GE" sz="2200" dirty="0"/>
              <a:t>, თუ კომუნიკაციის შესაძლებლობის მქონე ადამიანმა შეძლოს, </a:t>
            </a:r>
            <a:endParaRPr lang="en-US" sz="2200" dirty="0"/>
          </a:p>
        </p:txBody>
      </p:sp>
      <p:pic>
        <p:nvPicPr>
          <p:cNvPr id="6" name="Content Placeholder 5" descr="universal-design-accessibility-and-the-typing-experience-21-638 -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39685"/>
            <a:ext cx="5105400" cy="6518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D swol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35897" cy="5491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მადლობა ყურადღებისათვის!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უნივერსალური დიზაინის ღირებულებები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თანაბარი უფლებები</a:t>
            </a:r>
          </a:p>
          <a:p>
            <a:r>
              <a:rPr lang="ka-GE" dirty="0" smtClean="0"/>
              <a:t>თანასწორი შესაძლებლობები</a:t>
            </a:r>
          </a:p>
          <a:p>
            <a:r>
              <a:rPr lang="ka-GE" dirty="0" smtClean="0"/>
              <a:t>ფიზიკურ და სოციალურ სივრცეში ჩართვა, მონაწილეობა, ფუნქციონირება</a:t>
            </a:r>
          </a:p>
          <a:p>
            <a:r>
              <a:rPr lang="ka-GE" dirty="0" smtClean="0"/>
              <a:t>თვით-პატივისცემა</a:t>
            </a:r>
          </a:p>
          <a:p>
            <a:r>
              <a:rPr lang="ka-GE" dirty="0" smtClean="0"/>
              <a:t>პიროვნული პოტენციალის, სურვილებისა და შესაძლებლობების რეალიზება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რონალდ მეისი და </a:t>
            </a:r>
            <a:r>
              <a:rPr lang="ka-GE" dirty="0"/>
              <a:t>უნივერსალური დიზაინის 7 ძირითადი პრინციპი</a:t>
            </a:r>
            <a:endParaRPr lang="en-US" dirty="0"/>
          </a:p>
        </p:txBody>
      </p:sp>
      <p:pic>
        <p:nvPicPr>
          <p:cNvPr id="10" name="Content Placeholder 9" descr="imgsocial_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3810000" cy="5105400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267201" y="2174874"/>
            <a:ext cx="4419600" cy="4683125"/>
          </a:xfrm>
        </p:spPr>
        <p:txBody>
          <a:bodyPr>
            <a:normAutofit fontScale="85000" lnSpcReduction="10000"/>
          </a:bodyPr>
          <a:lstStyle/>
          <a:p>
            <a:r>
              <a:rPr lang="ka-GE" i="1" dirty="0" smtClean="0"/>
              <a:t>უნივერსალური დიზაინის  მთავარი ელეგანტურობა იმაშია, რომ ის  უჩინარია და არ ახდენს ვინმეს სტიგმატიზაციას. დიზაინი იმდენად ინტუიტურია, რომ მისი გამოყენება ხშირად  დიდ ძალისხმევას ანდაც სპეციალურ ადაპტაციას არ მოითხოვს. -</a:t>
            </a:r>
          </a:p>
          <a:p>
            <a:r>
              <a:rPr lang="ka-GE" i="1" dirty="0" smtClean="0"/>
              <a:t>რონალდ მეისი</a:t>
            </a:r>
            <a:br>
              <a:rPr lang="ka-GE" i="1" dirty="0" smtClean="0"/>
            </a:br>
            <a:r>
              <a:rPr lang="ka-GE" i="1" dirty="0" smtClean="0"/>
              <a:t>1985</a:t>
            </a:r>
            <a:endParaRPr lang="ka-GE" i="1" dirty="0"/>
          </a:p>
          <a:p>
            <a:pPr>
              <a:buNone/>
            </a:pPr>
            <a:r>
              <a:rPr lang="ka-GE" i="1" dirty="0" smtClean="0"/>
              <a:t>ერთხელ როდესაც ავტომატური კარით  ისარგებლებთ, იფიქრეთ ,,ეს არ უნივერსალური დიზაინის ეფექტი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</a:t>
            </a:r>
            <a:r>
              <a:rPr lang="ka-GE" b="1" dirty="0" smtClean="0"/>
              <a:t>სამართლიანი გამოყენება</a:t>
            </a:r>
            <a:br>
              <a:rPr lang="ka-GE" b="1" dirty="0" smtClean="0"/>
            </a:br>
            <a:r>
              <a:rPr lang="en-US" b="1" dirty="0" smtClean="0"/>
              <a:t>Equitable Use</a:t>
            </a:r>
            <a:endParaRPr lang="en-US" b="1" dirty="0"/>
          </a:p>
        </p:txBody>
      </p:sp>
      <p:pic>
        <p:nvPicPr>
          <p:cNvPr id="4" name="Content Placeholder 3" descr="1. equitable use_UD prin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828800"/>
            <a:ext cx="7205473" cy="46342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</a:t>
            </a:r>
            <a:r>
              <a:rPr lang="ka-GE" b="1" dirty="0" smtClean="0"/>
              <a:t>გამოყენების </a:t>
            </a:r>
            <a:r>
              <a:rPr lang="ka-GE" b="1" dirty="0"/>
              <a:t>მოქნილობა </a:t>
            </a:r>
            <a:r>
              <a:rPr lang="ka-G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Flexibility </a:t>
            </a:r>
            <a:r>
              <a:rPr lang="en-US" b="1" dirty="0"/>
              <a:t>in </a:t>
            </a:r>
            <a:r>
              <a:rPr lang="en-US" b="1" dirty="0" smtClean="0"/>
              <a:t>Use</a:t>
            </a:r>
            <a:endParaRPr lang="en-US" dirty="0"/>
          </a:p>
        </p:txBody>
      </p:sp>
      <p:pic>
        <p:nvPicPr>
          <p:cNvPr id="4" name="Content Placeholder 3" descr="2. flexibility of use_UD pr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676400"/>
            <a:ext cx="8093368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ka-GE" b="1" dirty="0" smtClean="0"/>
              <a:t>მარტივი</a:t>
            </a:r>
            <a:r>
              <a:rPr lang="ka-GE" b="1" dirty="0"/>
              <a:t>, ინტუიტიური გამოყენება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Simple </a:t>
            </a:r>
            <a:r>
              <a:rPr lang="en-US" b="1" dirty="0"/>
              <a:t>and Intuitive </a:t>
            </a:r>
            <a:r>
              <a:rPr lang="en-US" b="1" dirty="0" smtClean="0"/>
              <a:t>Use</a:t>
            </a:r>
            <a:endParaRPr lang="en-US" dirty="0"/>
          </a:p>
        </p:txBody>
      </p:sp>
      <p:pic>
        <p:nvPicPr>
          <p:cNvPr id="4" name="Content Placeholder 3" descr="3. simple and intuitive use_UD prin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243162" cy="48218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</a:t>
            </a:r>
            <a:r>
              <a:rPr lang="ka-GE" b="1" dirty="0" smtClean="0"/>
              <a:t>აღქმადი </a:t>
            </a:r>
            <a:r>
              <a:rPr lang="ka-GE" b="1" dirty="0"/>
              <a:t>ინფორმაცია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Perceptible Information</a:t>
            </a:r>
            <a:endParaRPr lang="en-US" dirty="0"/>
          </a:p>
        </p:txBody>
      </p:sp>
      <p:pic>
        <p:nvPicPr>
          <p:cNvPr id="7" name="Content Placeholder 6" descr="4. perceptible information_UD princ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419600" cy="3767261"/>
          </a:xfrm>
        </p:spPr>
      </p:pic>
      <p:pic>
        <p:nvPicPr>
          <p:cNvPr id="1026" name="Picture 2" descr="C:\Users\TBarkaia\Desktop\MES CONFERENCE\UD speech\photoes for prez\4. perceptible information _UD princ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571" y="3352800"/>
            <a:ext cx="500742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</a:t>
            </a:r>
            <a:r>
              <a:rPr lang="ka-GE" b="1" dirty="0"/>
              <a:t>ტოლერანტობა შეცდომებისადმი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Tolerance </a:t>
            </a:r>
            <a:r>
              <a:rPr lang="en-US" b="1" dirty="0"/>
              <a:t>for </a:t>
            </a:r>
            <a:r>
              <a:rPr lang="en-US" b="1" dirty="0" smtClean="0"/>
              <a:t>Error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Barkaia\Desktop\MES CONFERENCE\UD speech\photoes for prez\5. tolarence for error_UD prin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1600200"/>
            <a:ext cx="5486399" cy="4114800"/>
          </a:xfrm>
          <a:prstGeom prst="rect">
            <a:avLst/>
          </a:prstGeom>
          <a:noFill/>
        </p:spPr>
      </p:pic>
      <p:pic>
        <p:nvPicPr>
          <p:cNvPr id="2051" name="Picture 3" descr="C:\Users\TBarkaia\Desktop\MES CONFERENCE\UD speech\photoes for prez\5. tolarence for error_UD princ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316</Words>
  <Application>Microsoft Office PowerPoint</Application>
  <PresentationFormat>On-screen Show (4:3)</PresentationFormat>
  <Paragraphs>60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ხელმისაწვდომი გარემო უნივერსალური დიზაინის პრინციპებით</vt:lpstr>
      <vt:lpstr>უნივერსალური დიზაინი მოიცავს პროდუქტის, ინფორმაციის და სივრცის ისეთ დიზაინს, რომ მისი გამოყენება რაც შეიძლება მეტმა, სხვადასხვა ფიზიკური, კოგნიტური, სენსორულ-აღქმითი, თუ კომუნიკაციის შესაძლებლობის მქონე ადამიანმა შეძლოს, </vt:lpstr>
      <vt:lpstr>უნივერსალური დიზაინის ღირებულებები</vt:lpstr>
      <vt:lpstr>რონალდ მეისი და უნივერსალური დიზაინის 7 ძირითადი პრინციპი</vt:lpstr>
      <vt:lpstr>1. სამართლიანი გამოყენება Equitable Use</vt:lpstr>
      <vt:lpstr>2. გამოყენების მოქნილობა   Flexibility in Use</vt:lpstr>
      <vt:lpstr>3. მარტივი, ინტუიტიური გამოყენება  Simple and Intuitive Use</vt:lpstr>
      <vt:lpstr>4. აღქმადი ინფორმაცია  Perceptible Information</vt:lpstr>
      <vt:lpstr>5. ტოლერანტობა შეცდომებისადმი  Tolerance for Error</vt:lpstr>
      <vt:lpstr>6. მინიმალური ფიზიკური ძალისხმევა   Low Physical Effort</vt:lpstr>
      <vt:lpstr>7. სათანადო ზომა და სივრცე Appropriate Size and Space</vt:lpstr>
      <vt:lpstr>უნივერსალური დიზაინის 8 მიზანი</vt:lpstr>
      <vt:lpstr>უნივერსალური დიზაინი და მდგრადი განვითარება</vt:lpstr>
      <vt:lpstr>უნივერსალური დიზაინი და მდგრადი განვითარება</vt:lpstr>
      <vt:lpstr>სოციალური მდგრადობის კომპონენტები</vt:lpstr>
      <vt:lpstr>საქართველოში</vt:lpstr>
      <vt:lpstr>საქართველოში</vt:lpstr>
      <vt:lpstr>Slide 18</vt:lpstr>
      <vt:lpstr>Slide 19</vt:lpstr>
      <vt:lpstr>მადლობა ყურადღებისათვის!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ხელმისაწვდომი გარემო უნივერსალური დიზაინის პრინციპებით</dc:title>
  <dc:creator>Tsira Barkaia</dc:creator>
  <cp:lastModifiedBy>Tsira Barkaia</cp:lastModifiedBy>
  <cp:revision>27</cp:revision>
  <dcterms:created xsi:type="dcterms:W3CDTF">2015-04-14T21:32:47Z</dcterms:created>
  <dcterms:modified xsi:type="dcterms:W3CDTF">2015-04-15T10:35:29Z</dcterms:modified>
</cp:coreProperties>
</file>