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4"/>
  </p:notesMasterIdLst>
  <p:sldIdLst>
    <p:sldId id="260" r:id="rId2"/>
    <p:sldId id="261" r:id="rId3"/>
    <p:sldId id="294" r:id="rId4"/>
    <p:sldId id="281" r:id="rId5"/>
    <p:sldId id="295" r:id="rId6"/>
    <p:sldId id="293" r:id="rId7"/>
    <p:sldId id="263" r:id="rId8"/>
    <p:sldId id="285" r:id="rId9"/>
    <p:sldId id="264" r:id="rId10"/>
    <p:sldId id="265" r:id="rId11"/>
    <p:sldId id="266" r:id="rId12"/>
    <p:sldId id="267" r:id="rId13"/>
    <p:sldId id="278" r:id="rId14"/>
    <p:sldId id="283" r:id="rId15"/>
    <p:sldId id="286" r:id="rId16"/>
    <p:sldId id="272" r:id="rId17"/>
    <p:sldId id="284" r:id="rId18"/>
    <p:sldId id="288" r:id="rId19"/>
    <p:sldId id="290" r:id="rId20"/>
    <p:sldId id="274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25" autoAdjust="0"/>
    <p:restoredTop sz="94265" autoAdjust="0"/>
  </p:normalViewPr>
  <p:slideViewPr>
    <p:cSldViewPr snapToGrid="0">
      <p:cViewPr>
        <p:scale>
          <a:sx n="81" d="100"/>
          <a:sy n="81" d="100"/>
        </p:scale>
        <p:origin x="-30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gsurmanidze\Desktop\&#4321;&#4320;&#4323;&#4314;&#4312;%20&#4305;&#4304;&#4310;&#4304;%20%20&#4321;&#4322;&#4323;&#4307;&#4308;&#4316;&#4322;&#4308;&#4305;&#4312;&#4321;%20&#4328;&#4308;&#4321;&#4304;&#4334;&#4308;&#4305;%20V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Administrator\Desktop\profesiulebidan%20studentebi%202014\Fall,%2020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gsurmanidze\Desktop\&#4321;&#4320;&#4323;&#4314;&#4312;%20&#4305;&#4304;&#4310;&#4304;%20%20&#4321;&#4322;&#4323;&#4307;&#4308;&#4316;&#4322;&#4308;&#4305;&#4312;&#4321;%20&#4328;&#4308;&#4321;&#4304;&#4334;&#4308;&#4305;%20V3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Users\gsurmanidze\Desktop\&#4321;&#4320;&#4323;&#4314;&#4312;%20&#4305;&#4304;&#4310;&#4304;%20%20&#4321;&#4322;&#4323;&#4307;&#4308;&#4316;&#4322;&#4308;&#4305;&#4312;&#4321;%20&#4328;&#4308;&#4321;&#4304;&#4334;&#4308;&#4305;%20V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ჩარიცხული</a:t>
            </a:r>
            <a:r>
              <a:rPr lang="ka-GE" baseline="0" dirty="0" smtClean="0"/>
              <a:t> სტუდენტების რ-ბა</a:t>
            </a:r>
            <a:endParaRPr lang="en-US" dirty="0"/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cked"/>
        <c:ser>
          <c:idx val="0"/>
          <c:order val="0"/>
          <c:tx>
            <c:strRef>
              <c:f>'Graphs &amp; Charts'!$A$2</c:f>
              <c:strCache>
                <c:ptCount val="1"/>
                <c:pt idx="0">
                  <c:v>Accepted Students</c:v>
                </c:pt>
              </c:strCache>
            </c:strRef>
          </c:tx>
          <c:spPr>
            <a:ln w="31750" cap="rnd">
              <a:solidFill>
                <a:schemeClr val="accent1">
                  <a:alpha val="85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>
                  <a:alpha val="85000"/>
                </a:schemeClr>
              </a:solidFill>
              <a:ln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7.6190476190476381E-3"/>
                  <c:y val="4.166666666666669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238095238095307E-2"/>
                  <c:y val="4.1666666666666574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FC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'Graphs &amp; Charts'!$B$1:$E$1</c:f>
              <c:strCache>
                <c:ptCount val="4"/>
                <c:pt idx="0">
                  <c:v>2012</c:v>
                </c:pt>
                <c:pt idx="1">
                  <c:v>2013 Fall</c:v>
                </c:pt>
                <c:pt idx="2">
                  <c:v>2014 Spring</c:v>
                </c:pt>
                <c:pt idx="3">
                  <c:v>2014 Fall</c:v>
                </c:pt>
              </c:strCache>
            </c:strRef>
          </c:cat>
          <c:val>
            <c:numRef>
              <c:f>'Graphs &amp; Charts'!$B$2:$E$2</c:f>
              <c:numCache>
                <c:formatCode>General</c:formatCode>
                <c:ptCount val="4"/>
                <c:pt idx="0">
                  <c:v>22</c:v>
                </c:pt>
                <c:pt idx="1">
                  <c:v>51</c:v>
                </c:pt>
                <c:pt idx="2">
                  <c:v>43</c:v>
                </c:pt>
                <c:pt idx="3">
                  <c:v>110</c:v>
                </c:pt>
              </c:numCache>
            </c:numRef>
          </c:val>
        </c:ser>
        <c:dLbls>
          <c:showVal val="1"/>
        </c:dLbls>
        <c:marker val="1"/>
        <c:axId val="91862528"/>
        <c:axId val="91864064"/>
      </c:lineChart>
      <c:catAx>
        <c:axId val="91862528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91864064"/>
        <c:crosses val="autoZero"/>
        <c:auto val="1"/>
        <c:lblAlgn val="ctr"/>
        <c:lblOffset val="100"/>
      </c:catAx>
      <c:valAx>
        <c:axId val="9186406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tickLblPos val="none"/>
        <c:crossAx val="91862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endParaRPr lang="en-US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9633895062182714E-2"/>
          <c:y val="0.30872881355932347"/>
          <c:w val="0.84073220987563457"/>
          <c:h val="0.68586458472351952"/>
        </c:manualLayout>
      </c:layout>
      <c:pie3DChart>
        <c:varyColors val="1"/>
        <c:ser>
          <c:idx val="0"/>
          <c:order val="0"/>
          <c:explosion val="25"/>
          <c:dLbls>
            <c:showPercent val="1"/>
            <c:showLeaderLines val="1"/>
          </c:dLbls>
          <c:cat>
            <c:strRef>
              <c:f>'Students with Special Needs'!$A$4:$A$7</c:f>
              <c:strCache>
                <c:ptCount val="4"/>
                <c:pt idx="0">
                  <c:v>ინტელექტუალური შეზღუდვა/სწავლის სიძნელეები </c:v>
                </c:pt>
                <c:pt idx="1">
                  <c:v>სმენის შეზღუდვა</c:v>
                </c:pt>
                <c:pt idx="2">
                  <c:v>მხედველობის შეზღუდვა </c:v>
                </c:pt>
                <c:pt idx="3">
                  <c:v>ფიზიკური  შეზღუდვა</c:v>
                </c:pt>
              </c:strCache>
            </c:strRef>
          </c:cat>
          <c:val>
            <c:numRef>
              <c:f>'Students with Special Needs'!$B$4:$B$7</c:f>
              <c:numCache>
                <c:formatCode>General</c:formatCode>
                <c:ptCount val="4"/>
                <c:pt idx="0">
                  <c:v>69</c:v>
                </c:pt>
                <c:pt idx="1">
                  <c:v>21</c:v>
                </c:pt>
                <c:pt idx="2">
                  <c:v>14</c:v>
                </c:pt>
                <c:pt idx="3">
                  <c:v>5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3.5336056123825656E-2"/>
          <c:y val="4.9329498082107584E-2"/>
          <c:w val="0.91063629896730158"/>
          <c:h val="0.17226192038985405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2400" dirty="0" smtClean="0"/>
              <a:t>ჯამური</a:t>
            </a:r>
            <a:r>
              <a:rPr lang="ka-GE" sz="2400" baseline="0" dirty="0" smtClean="0"/>
              <a:t> მაჩვენებლები </a:t>
            </a:r>
            <a:r>
              <a:rPr lang="en-US" sz="2400" dirty="0" smtClean="0"/>
              <a:t>2013-2014</a:t>
            </a:r>
            <a:endParaRPr lang="en-US" sz="2400" dirty="0"/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3.4455475674236402E-2"/>
          <c:y val="0.13320799400598346"/>
          <c:w val="0.95225950017117544"/>
          <c:h val="0.8500514300826878"/>
        </c:manualLayout>
      </c:layout>
      <c:barChart>
        <c:barDir val="col"/>
        <c:grouping val="clustered"/>
        <c:ser>
          <c:idx val="0"/>
          <c:order val="0"/>
          <c:tx>
            <c:strRef>
              <c:f>'Graphs &amp; Charts'!$F$1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Pt>
            <c:idx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</c:dPt>
          <c:dPt>
            <c:idx val="3"/>
            <c:spPr>
              <a:solidFill>
                <a:srgbClr val="7030A0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</c:dPt>
          <c:dPt>
            <c:idx val="4"/>
            <c:spPr>
              <a:solidFill>
                <a:schemeClr val="accent6">
                  <a:lumMod val="60000"/>
                  <a:lumOff val="40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('Graphs &amp; Charts'!$A$2,'Graphs &amp; Charts'!$A$3,'Graphs &amp; Charts'!$A$5,'Graphs &amp; Charts'!$A$7,'Graphs &amp; Charts'!$A$9)</c:f>
              <c:strCache>
                <c:ptCount val="5"/>
                <c:pt idx="0">
                  <c:v>Accepted Students</c:v>
                </c:pt>
                <c:pt idx="1">
                  <c:v>Drop Out</c:v>
                </c:pt>
                <c:pt idx="2">
                  <c:v>Qualified</c:v>
                </c:pt>
                <c:pt idx="3">
                  <c:v>Continues Education</c:v>
                </c:pt>
                <c:pt idx="4">
                  <c:v>Hired</c:v>
                </c:pt>
              </c:strCache>
            </c:strRef>
          </c:cat>
          <c:val>
            <c:numRef>
              <c:f>('Graphs &amp; Charts'!$F$2,'Graphs &amp; Charts'!$F$3,'Graphs &amp; Charts'!$F$5,'Graphs &amp; Charts'!$F$7,'Graphs &amp; Charts'!$F$9)</c:f>
              <c:numCache>
                <c:formatCode>General</c:formatCode>
                <c:ptCount val="5"/>
                <c:pt idx="0">
                  <c:v>204</c:v>
                </c:pt>
                <c:pt idx="1">
                  <c:v>25</c:v>
                </c:pt>
                <c:pt idx="2">
                  <c:v>98</c:v>
                </c:pt>
                <c:pt idx="3">
                  <c:v>4</c:v>
                </c:pt>
                <c:pt idx="4">
                  <c:v>16</c:v>
                </c:pt>
              </c:numCache>
            </c:numRef>
          </c:val>
        </c:ser>
        <c:dLbls>
          <c:showVal val="1"/>
        </c:dLbls>
        <c:gapWidth val="65"/>
        <c:axId val="72286208"/>
        <c:axId val="72287744"/>
      </c:barChart>
      <c:catAx>
        <c:axId val="72286208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72287744"/>
        <c:crosses val="autoZero"/>
        <c:auto val="1"/>
        <c:lblAlgn val="ctr"/>
        <c:lblOffset val="100"/>
      </c:catAx>
      <c:valAx>
        <c:axId val="72287744"/>
        <c:scaling>
          <c:orientation val="minMax"/>
        </c:scaling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28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ka-GE" dirty="0" smtClean="0"/>
              <a:t>დასაქმებული</a:t>
            </a:r>
            <a:r>
              <a:rPr lang="ka-GE" baseline="0" dirty="0" smtClean="0"/>
              <a:t>  </a:t>
            </a:r>
            <a:r>
              <a:rPr lang="ka-GE" baseline="0" dirty="0" err="1" smtClean="0"/>
              <a:t>სსსმ</a:t>
            </a:r>
            <a:r>
              <a:rPr lang="ka-GE" baseline="0" dirty="0" smtClean="0"/>
              <a:t> კურსდამთავრებულთა რ-ბა</a:t>
            </a:r>
            <a:endParaRPr lang="en-US" dirty="0"/>
          </a:p>
        </c:rich>
      </c:tx>
      <c:layout>
        <c:manualLayout>
          <c:xMode val="edge"/>
          <c:yMode val="edge"/>
          <c:x val="0.29926010277735432"/>
          <c:y val="2.031013333722478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8.1751553853279868E-2"/>
          <c:y val="0.15240096361187741"/>
          <c:w val="0.56638086034135349"/>
          <c:h val="0.80275122345564565"/>
        </c:manualLayout>
      </c:layout>
      <c:doughnutChart>
        <c:varyColors val="1"/>
        <c:ser>
          <c:idx val="0"/>
          <c:order val="0"/>
          <c:tx>
            <c:strRef>
              <c:f>'Graphs &amp; Charts'!$A$9</c:f>
              <c:strCache>
                <c:ptCount val="1"/>
                <c:pt idx="0">
                  <c:v>Hired</c:v>
                </c:pt>
              </c:strCache>
            </c:strRef>
          </c:tx>
          <c:dPt>
            <c:idx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'Graphs &amp; Charts'!$C$1:$F$1</c:f>
              <c:strCache>
                <c:ptCount val="4"/>
                <c:pt idx="0">
                  <c:v>2013 Fall</c:v>
                </c:pt>
                <c:pt idx="1">
                  <c:v>2014 Spring</c:v>
                </c:pt>
                <c:pt idx="2">
                  <c:v>2014 Fall</c:v>
                </c:pt>
                <c:pt idx="3">
                  <c:v>TOTAL</c:v>
                </c:pt>
              </c:strCache>
            </c:strRef>
          </c:cat>
          <c:val>
            <c:numRef>
              <c:f>'Graphs &amp; Charts'!$C$9:$F$9</c:f>
              <c:numCache>
                <c:formatCode>General</c:formatCode>
                <c:ptCount val="4"/>
                <c:pt idx="0">
                  <c:v>7</c:v>
                </c:pt>
                <c:pt idx="1">
                  <c:v>4</c:v>
                </c:pt>
                <c:pt idx="2">
                  <c:v>5</c:v>
                </c:pt>
                <c:pt idx="3">
                  <c:v>16</c:v>
                </c:pt>
              </c:numCache>
            </c:numRef>
          </c:val>
        </c:ser>
        <c:dLbls>
          <c:showVal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zero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9A1880-4D3C-4A54-8AAB-C88A1503DB56}" type="doc">
      <dgm:prSet loTypeId="urn:microsoft.com/office/officeart/2005/8/layout/venn1" loCatId="relationship" qsTypeId="urn:microsoft.com/office/officeart/2005/8/quickstyle/3d3" qsCatId="3D" csTypeId="urn:microsoft.com/office/officeart/2005/8/colors/colorful1" csCatId="colorful" phldr="1"/>
      <dgm:spPr/>
    </dgm:pt>
    <dgm:pt modelId="{672A02FD-B30C-4AF3-8910-815212A99301}">
      <dgm:prSet phldrT="[Text]"/>
      <dgm:spPr/>
      <dgm:t>
        <a:bodyPr/>
        <a:lstStyle/>
        <a:p>
          <a:r>
            <a:rPr lang="ka-GE" dirty="0" smtClean="0"/>
            <a:t>განათლება</a:t>
          </a:r>
          <a:endParaRPr lang="en-US" dirty="0"/>
        </a:p>
      </dgm:t>
    </dgm:pt>
    <dgm:pt modelId="{2B1F6B88-74D8-4532-9E83-7F7B84A76039}" type="parTrans" cxnId="{305666BB-22E6-4609-AAE5-7AF30E17007F}">
      <dgm:prSet/>
      <dgm:spPr/>
      <dgm:t>
        <a:bodyPr/>
        <a:lstStyle/>
        <a:p>
          <a:endParaRPr lang="en-US"/>
        </a:p>
      </dgm:t>
    </dgm:pt>
    <dgm:pt modelId="{EE2E67D6-FA08-445A-917C-B2930D53E4A8}" type="sibTrans" cxnId="{305666BB-22E6-4609-AAE5-7AF30E17007F}">
      <dgm:prSet/>
      <dgm:spPr/>
      <dgm:t>
        <a:bodyPr/>
        <a:lstStyle/>
        <a:p>
          <a:endParaRPr lang="en-US"/>
        </a:p>
      </dgm:t>
    </dgm:pt>
    <dgm:pt modelId="{9636F492-3022-464A-AE61-57FAFE092B5A}">
      <dgm:prSet phldrT="[Text]"/>
      <dgm:spPr/>
      <dgm:t>
        <a:bodyPr/>
        <a:lstStyle/>
        <a:p>
          <a:r>
            <a:rPr lang="ka-GE" dirty="0" smtClean="0"/>
            <a:t>ინოვაცია</a:t>
          </a:r>
          <a:endParaRPr lang="en-US" dirty="0"/>
        </a:p>
      </dgm:t>
    </dgm:pt>
    <dgm:pt modelId="{2D54D035-6585-4A88-8FE7-1FB27E70E8FE}" type="parTrans" cxnId="{752D9360-4C78-4818-B43D-8D7C1E486FF9}">
      <dgm:prSet/>
      <dgm:spPr/>
      <dgm:t>
        <a:bodyPr/>
        <a:lstStyle/>
        <a:p>
          <a:endParaRPr lang="en-US"/>
        </a:p>
      </dgm:t>
    </dgm:pt>
    <dgm:pt modelId="{3C6A5557-0FCA-4CF1-B105-D0177F0C9BD8}" type="sibTrans" cxnId="{752D9360-4C78-4818-B43D-8D7C1E486FF9}">
      <dgm:prSet/>
      <dgm:spPr/>
      <dgm:t>
        <a:bodyPr/>
        <a:lstStyle/>
        <a:p>
          <a:endParaRPr lang="en-US"/>
        </a:p>
      </dgm:t>
    </dgm:pt>
    <dgm:pt modelId="{C720F9E6-03CD-46B8-B478-61DDA7B6D7B6}">
      <dgm:prSet phldrT="[Text]"/>
      <dgm:spPr/>
      <dgm:t>
        <a:bodyPr/>
        <a:lstStyle/>
        <a:p>
          <a:r>
            <a:rPr lang="ka-GE" dirty="0" smtClean="0"/>
            <a:t>    კვლევა</a:t>
          </a:r>
          <a:endParaRPr lang="en-US" dirty="0"/>
        </a:p>
      </dgm:t>
    </dgm:pt>
    <dgm:pt modelId="{92675F7A-3B0B-4A3F-BD3A-C1AF16D7A478}" type="parTrans" cxnId="{830AD3BD-9244-4373-A38B-3369E9452FC6}">
      <dgm:prSet/>
      <dgm:spPr/>
      <dgm:t>
        <a:bodyPr/>
        <a:lstStyle/>
        <a:p>
          <a:endParaRPr lang="en-US"/>
        </a:p>
      </dgm:t>
    </dgm:pt>
    <dgm:pt modelId="{525BBC01-4B67-43AE-9864-717BCD6153CE}" type="sibTrans" cxnId="{830AD3BD-9244-4373-A38B-3369E9452FC6}">
      <dgm:prSet/>
      <dgm:spPr/>
      <dgm:t>
        <a:bodyPr/>
        <a:lstStyle/>
        <a:p>
          <a:endParaRPr lang="en-US"/>
        </a:p>
      </dgm:t>
    </dgm:pt>
    <dgm:pt modelId="{5AF9D652-F9A5-4021-8D52-74AADD82FAA7}" type="pres">
      <dgm:prSet presAssocID="{3C9A1880-4D3C-4A54-8AAB-C88A1503DB56}" presName="compositeShape" presStyleCnt="0">
        <dgm:presLayoutVars>
          <dgm:chMax val="7"/>
          <dgm:dir/>
          <dgm:resizeHandles val="exact"/>
        </dgm:presLayoutVars>
      </dgm:prSet>
      <dgm:spPr/>
    </dgm:pt>
    <dgm:pt modelId="{57E60327-AC6E-43FC-9179-F32CD26AAF26}" type="pres">
      <dgm:prSet presAssocID="{672A02FD-B30C-4AF3-8910-815212A99301}" presName="circ1" presStyleLbl="vennNode1" presStyleIdx="0" presStyleCnt="3"/>
      <dgm:spPr/>
      <dgm:t>
        <a:bodyPr/>
        <a:lstStyle/>
        <a:p>
          <a:endParaRPr lang="en-US"/>
        </a:p>
      </dgm:t>
    </dgm:pt>
    <dgm:pt modelId="{17F5EF15-703E-4939-9AD1-6E89F982D2C9}" type="pres">
      <dgm:prSet presAssocID="{672A02FD-B30C-4AF3-8910-815212A9930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C24AB1-E8B8-40C7-9D39-46F9801D7965}" type="pres">
      <dgm:prSet presAssocID="{9636F492-3022-464A-AE61-57FAFE092B5A}" presName="circ2" presStyleLbl="vennNode1" presStyleIdx="1" presStyleCnt="3"/>
      <dgm:spPr/>
      <dgm:t>
        <a:bodyPr/>
        <a:lstStyle/>
        <a:p>
          <a:endParaRPr lang="en-US"/>
        </a:p>
      </dgm:t>
    </dgm:pt>
    <dgm:pt modelId="{D073F007-FDC0-43F9-9533-680525119C0E}" type="pres">
      <dgm:prSet presAssocID="{9636F492-3022-464A-AE61-57FAFE092B5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92F88B-6033-44F5-A1E9-E7232F7B593E}" type="pres">
      <dgm:prSet presAssocID="{C720F9E6-03CD-46B8-B478-61DDA7B6D7B6}" presName="circ3" presStyleLbl="vennNode1" presStyleIdx="2" presStyleCnt="3"/>
      <dgm:spPr/>
      <dgm:t>
        <a:bodyPr/>
        <a:lstStyle/>
        <a:p>
          <a:endParaRPr lang="en-US"/>
        </a:p>
      </dgm:t>
    </dgm:pt>
    <dgm:pt modelId="{3C713930-13ED-482A-9CB4-C53A51AC3434}" type="pres">
      <dgm:prSet presAssocID="{C720F9E6-03CD-46B8-B478-61DDA7B6D7B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BA4508-13D8-4426-BDBC-75A4A291F1BF}" type="presOf" srcId="{C720F9E6-03CD-46B8-B478-61DDA7B6D7B6}" destId="{E092F88B-6033-44F5-A1E9-E7232F7B593E}" srcOrd="0" destOrd="0" presId="urn:microsoft.com/office/officeart/2005/8/layout/venn1"/>
    <dgm:cxn modelId="{75A05828-F38E-43B2-AD1B-5DB51E8917AA}" type="presOf" srcId="{3C9A1880-4D3C-4A54-8AAB-C88A1503DB56}" destId="{5AF9D652-F9A5-4021-8D52-74AADD82FAA7}" srcOrd="0" destOrd="0" presId="urn:microsoft.com/office/officeart/2005/8/layout/venn1"/>
    <dgm:cxn modelId="{54B9233E-12CB-4C73-8E11-239CE0FD7047}" type="presOf" srcId="{9636F492-3022-464A-AE61-57FAFE092B5A}" destId="{D073F007-FDC0-43F9-9533-680525119C0E}" srcOrd="1" destOrd="0" presId="urn:microsoft.com/office/officeart/2005/8/layout/venn1"/>
    <dgm:cxn modelId="{752D9360-4C78-4818-B43D-8D7C1E486FF9}" srcId="{3C9A1880-4D3C-4A54-8AAB-C88A1503DB56}" destId="{9636F492-3022-464A-AE61-57FAFE092B5A}" srcOrd="1" destOrd="0" parTransId="{2D54D035-6585-4A88-8FE7-1FB27E70E8FE}" sibTransId="{3C6A5557-0FCA-4CF1-B105-D0177F0C9BD8}"/>
    <dgm:cxn modelId="{A4D79C4C-31EA-40BB-A632-7AA87E18289F}" type="presOf" srcId="{672A02FD-B30C-4AF3-8910-815212A99301}" destId="{17F5EF15-703E-4939-9AD1-6E89F982D2C9}" srcOrd="1" destOrd="0" presId="urn:microsoft.com/office/officeart/2005/8/layout/venn1"/>
    <dgm:cxn modelId="{F0693005-0928-4EA8-BA8A-AF561BA9E53B}" type="presOf" srcId="{9636F492-3022-464A-AE61-57FAFE092B5A}" destId="{FCC24AB1-E8B8-40C7-9D39-46F9801D7965}" srcOrd="0" destOrd="0" presId="urn:microsoft.com/office/officeart/2005/8/layout/venn1"/>
    <dgm:cxn modelId="{830AD3BD-9244-4373-A38B-3369E9452FC6}" srcId="{3C9A1880-4D3C-4A54-8AAB-C88A1503DB56}" destId="{C720F9E6-03CD-46B8-B478-61DDA7B6D7B6}" srcOrd="2" destOrd="0" parTransId="{92675F7A-3B0B-4A3F-BD3A-C1AF16D7A478}" sibTransId="{525BBC01-4B67-43AE-9864-717BCD6153CE}"/>
    <dgm:cxn modelId="{305666BB-22E6-4609-AAE5-7AF30E17007F}" srcId="{3C9A1880-4D3C-4A54-8AAB-C88A1503DB56}" destId="{672A02FD-B30C-4AF3-8910-815212A99301}" srcOrd="0" destOrd="0" parTransId="{2B1F6B88-74D8-4532-9E83-7F7B84A76039}" sibTransId="{EE2E67D6-FA08-445A-917C-B2930D53E4A8}"/>
    <dgm:cxn modelId="{1E819917-D685-430F-B187-A159C140F0DF}" type="presOf" srcId="{C720F9E6-03CD-46B8-B478-61DDA7B6D7B6}" destId="{3C713930-13ED-482A-9CB4-C53A51AC3434}" srcOrd="1" destOrd="0" presId="urn:microsoft.com/office/officeart/2005/8/layout/venn1"/>
    <dgm:cxn modelId="{4123739D-0B2D-4719-A764-3A4599131D32}" type="presOf" srcId="{672A02FD-B30C-4AF3-8910-815212A99301}" destId="{57E60327-AC6E-43FC-9179-F32CD26AAF26}" srcOrd="0" destOrd="0" presId="urn:microsoft.com/office/officeart/2005/8/layout/venn1"/>
    <dgm:cxn modelId="{598882E2-0272-4041-8DFA-6BEB0D15CBA1}" type="presParOf" srcId="{5AF9D652-F9A5-4021-8D52-74AADD82FAA7}" destId="{57E60327-AC6E-43FC-9179-F32CD26AAF26}" srcOrd="0" destOrd="0" presId="urn:microsoft.com/office/officeart/2005/8/layout/venn1"/>
    <dgm:cxn modelId="{9FA22058-133B-48D9-B4B0-AE87734D9D0A}" type="presParOf" srcId="{5AF9D652-F9A5-4021-8D52-74AADD82FAA7}" destId="{17F5EF15-703E-4939-9AD1-6E89F982D2C9}" srcOrd="1" destOrd="0" presId="urn:microsoft.com/office/officeart/2005/8/layout/venn1"/>
    <dgm:cxn modelId="{DF980552-9E30-42C7-819F-68EDB06CD2E0}" type="presParOf" srcId="{5AF9D652-F9A5-4021-8D52-74AADD82FAA7}" destId="{FCC24AB1-E8B8-40C7-9D39-46F9801D7965}" srcOrd="2" destOrd="0" presId="urn:microsoft.com/office/officeart/2005/8/layout/venn1"/>
    <dgm:cxn modelId="{5067EA62-DA5C-46F0-8E45-FCF5B864C482}" type="presParOf" srcId="{5AF9D652-F9A5-4021-8D52-74AADD82FAA7}" destId="{D073F007-FDC0-43F9-9533-680525119C0E}" srcOrd="3" destOrd="0" presId="urn:microsoft.com/office/officeart/2005/8/layout/venn1"/>
    <dgm:cxn modelId="{F704B951-5E1B-4AE1-88BA-98AAB62E5525}" type="presParOf" srcId="{5AF9D652-F9A5-4021-8D52-74AADD82FAA7}" destId="{E092F88B-6033-44F5-A1E9-E7232F7B593E}" srcOrd="4" destOrd="0" presId="urn:microsoft.com/office/officeart/2005/8/layout/venn1"/>
    <dgm:cxn modelId="{C419A1E8-7442-4620-AC05-432D952111EE}" type="presParOf" srcId="{5AF9D652-F9A5-4021-8D52-74AADD82FAA7}" destId="{3C713930-13ED-482A-9CB4-C53A51AC343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45361A-0E3E-4FB6-8EDC-BCA33730803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71F60F-5D24-4664-975C-3D9BF2D19362}">
      <dgm:prSet phldrT="[Text]"/>
      <dgm:spPr/>
      <dgm:t>
        <a:bodyPr/>
        <a:lstStyle/>
        <a:p>
          <a:r>
            <a:rPr lang="ka-GE" b="1" dirty="0" smtClean="0"/>
            <a:t>სსსმ და შშმ პირთა დასაქმების კომპონენტის ინიცირება/გაძლიერება</a:t>
          </a:r>
          <a:endParaRPr lang="en-US" b="1" dirty="0"/>
        </a:p>
      </dgm:t>
    </dgm:pt>
    <dgm:pt modelId="{5AD64512-1D07-4375-93FA-75CADD2D63C4}" type="parTrans" cxnId="{3F8372C6-2315-49D3-AA00-4F4F95FCB518}">
      <dgm:prSet/>
      <dgm:spPr/>
      <dgm:t>
        <a:bodyPr/>
        <a:lstStyle/>
        <a:p>
          <a:endParaRPr lang="en-US"/>
        </a:p>
      </dgm:t>
    </dgm:pt>
    <dgm:pt modelId="{1086F520-C09A-4041-96E3-A75680103B34}" type="sibTrans" cxnId="{3F8372C6-2315-49D3-AA00-4F4F95FCB518}">
      <dgm:prSet/>
      <dgm:spPr/>
      <dgm:t>
        <a:bodyPr/>
        <a:lstStyle/>
        <a:p>
          <a:endParaRPr lang="en-US"/>
        </a:p>
      </dgm:t>
    </dgm:pt>
    <dgm:pt modelId="{17FBF827-7FEC-4B34-B3AF-952152491B70}">
      <dgm:prSet phldrT="[Text]"/>
      <dgm:spPr/>
      <dgm:t>
        <a:bodyPr/>
        <a:lstStyle/>
        <a:p>
          <a:r>
            <a:rPr lang="ka-GE" b="1" dirty="0" smtClean="0"/>
            <a:t>შედეგზე ორიენტირებული, ინდივიდზე მორგებული  სასწავლო გარემოს უზრუნველყოფა</a:t>
          </a:r>
          <a:endParaRPr lang="en-US" b="1" dirty="0"/>
        </a:p>
      </dgm:t>
    </dgm:pt>
    <dgm:pt modelId="{5787DB08-69DC-43F5-9112-4E702C2AB442}" type="sibTrans" cxnId="{61300A49-AED5-42AE-BEB6-5F2E4E9EEAF9}">
      <dgm:prSet/>
      <dgm:spPr/>
      <dgm:t>
        <a:bodyPr/>
        <a:lstStyle/>
        <a:p>
          <a:endParaRPr lang="en-US"/>
        </a:p>
      </dgm:t>
    </dgm:pt>
    <dgm:pt modelId="{4D5525F6-24BB-4CA8-BE09-1D4147B5DE54}" type="parTrans" cxnId="{61300A49-AED5-42AE-BEB6-5F2E4E9EEAF9}">
      <dgm:prSet/>
      <dgm:spPr/>
      <dgm:t>
        <a:bodyPr/>
        <a:lstStyle/>
        <a:p>
          <a:endParaRPr lang="en-US"/>
        </a:p>
      </dgm:t>
    </dgm:pt>
    <dgm:pt modelId="{497542F5-7890-44D1-9040-55654E267E9B}">
      <dgm:prSet phldrT="[Text]"/>
      <dgm:spPr/>
      <dgm:t>
        <a:bodyPr/>
        <a:lstStyle/>
        <a:p>
          <a:r>
            <a:rPr lang="ka-GE" b="1" dirty="0" smtClean="0"/>
            <a:t>ინკლუზიური პროფესიული განათლების</a:t>
          </a:r>
          <a:r>
            <a:rPr lang="en-US" b="1" dirty="0" smtClean="0"/>
            <a:t> </a:t>
          </a:r>
          <a:r>
            <a:rPr lang="ka-GE" b="1" dirty="0" smtClean="0"/>
            <a:t>ხელშემწყობი საკანონმდებლო პლატფორმის მომზადება</a:t>
          </a:r>
          <a:endParaRPr lang="en-US" b="1" dirty="0"/>
        </a:p>
      </dgm:t>
    </dgm:pt>
    <dgm:pt modelId="{C0636390-E3BB-4E24-A855-46C046C90D5F}" type="sibTrans" cxnId="{C19FD7EE-772B-48E7-AEDF-365249DB8AE8}">
      <dgm:prSet/>
      <dgm:spPr/>
      <dgm:t>
        <a:bodyPr/>
        <a:lstStyle/>
        <a:p>
          <a:endParaRPr lang="en-US"/>
        </a:p>
      </dgm:t>
    </dgm:pt>
    <dgm:pt modelId="{2E53E8D0-3AE7-4DF5-B50C-07A538D81398}" type="parTrans" cxnId="{C19FD7EE-772B-48E7-AEDF-365249DB8AE8}">
      <dgm:prSet/>
      <dgm:spPr/>
      <dgm:t>
        <a:bodyPr/>
        <a:lstStyle/>
        <a:p>
          <a:endParaRPr lang="en-US"/>
        </a:p>
      </dgm:t>
    </dgm:pt>
    <dgm:pt modelId="{4E8DF27D-C0D0-4D9D-95F6-8C442E00809D}" type="pres">
      <dgm:prSet presAssocID="{2D45361A-0E3E-4FB6-8EDC-BCA33730803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EA33DC3F-ABE0-40A0-B3DA-C01896CA32C0}" type="pres">
      <dgm:prSet presAssocID="{2D45361A-0E3E-4FB6-8EDC-BCA337308037}" presName="pyramid" presStyleLbl="node1" presStyleIdx="0" presStyleCnt="1"/>
      <dgm:spPr/>
      <dgm:t>
        <a:bodyPr/>
        <a:lstStyle/>
        <a:p>
          <a:endParaRPr lang="en-US"/>
        </a:p>
      </dgm:t>
    </dgm:pt>
    <dgm:pt modelId="{9D2834DA-D7E5-4C84-899D-B856737B3E4D}" type="pres">
      <dgm:prSet presAssocID="{2D45361A-0E3E-4FB6-8EDC-BCA337308037}" presName="theList" presStyleCnt="0"/>
      <dgm:spPr/>
      <dgm:t>
        <a:bodyPr/>
        <a:lstStyle/>
        <a:p>
          <a:endParaRPr lang="en-US"/>
        </a:p>
      </dgm:t>
    </dgm:pt>
    <dgm:pt modelId="{9767F760-101B-4A58-BC34-418A385885B4}" type="pres">
      <dgm:prSet presAssocID="{497542F5-7890-44D1-9040-55654E267E9B}" presName="aNode" presStyleLbl="fgAcc1" presStyleIdx="0" presStyleCnt="3" custScaleX="121465" custScaleY="188175" custLinFactNeighborX="-532" custLinFactNeighborY="-152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3A2DB-E1A0-4F14-8D71-4D0170049273}" type="pres">
      <dgm:prSet presAssocID="{497542F5-7890-44D1-9040-55654E267E9B}" presName="aSpace" presStyleCnt="0"/>
      <dgm:spPr/>
      <dgm:t>
        <a:bodyPr/>
        <a:lstStyle/>
        <a:p>
          <a:endParaRPr lang="en-US"/>
        </a:p>
      </dgm:t>
    </dgm:pt>
    <dgm:pt modelId="{6406D5D0-F800-4CEC-BD39-0C1B0E01A049}" type="pres">
      <dgm:prSet presAssocID="{17FBF827-7FEC-4B34-B3AF-952152491B70}" presName="aNode" presStyleLbl="fgAcc1" presStyleIdx="1" presStyleCnt="3" custScaleX="112798" custScaleY="1525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793A13-3297-4A60-BF2D-363C29407C68}" type="pres">
      <dgm:prSet presAssocID="{17FBF827-7FEC-4B34-B3AF-952152491B70}" presName="aSpace" presStyleCnt="0"/>
      <dgm:spPr/>
      <dgm:t>
        <a:bodyPr/>
        <a:lstStyle/>
        <a:p>
          <a:endParaRPr lang="en-US"/>
        </a:p>
      </dgm:t>
    </dgm:pt>
    <dgm:pt modelId="{44F6D8DF-F3C5-4551-A745-2AFC7E1DE8D3}" type="pres">
      <dgm:prSet presAssocID="{4471F60F-5D24-4664-975C-3D9BF2D19362}" presName="aNode" presStyleLbl="fgAcc1" presStyleIdx="2" presStyleCnt="3" custScaleX="111972" custScaleY="1594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1C6F4-F022-42F8-8CF2-1FCE1C11DA6A}" type="pres">
      <dgm:prSet presAssocID="{4471F60F-5D24-4664-975C-3D9BF2D19362}" presName="aSpace" presStyleCnt="0"/>
      <dgm:spPr/>
      <dgm:t>
        <a:bodyPr/>
        <a:lstStyle/>
        <a:p>
          <a:endParaRPr lang="en-US"/>
        </a:p>
      </dgm:t>
    </dgm:pt>
  </dgm:ptLst>
  <dgm:cxnLst>
    <dgm:cxn modelId="{61300A49-AED5-42AE-BEB6-5F2E4E9EEAF9}" srcId="{2D45361A-0E3E-4FB6-8EDC-BCA337308037}" destId="{17FBF827-7FEC-4B34-B3AF-952152491B70}" srcOrd="1" destOrd="0" parTransId="{4D5525F6-24BB-4CA8-BE09-1D4147B5DE54}" sibTransId="{5787DB08-69DC-43F5-9112-4E702C2AB442}"/>
    <dgm:cxn modelId="{C19FD7EE-772B-48E7-AEDF-365249DB8AE8}" srcId="{2D45361A-0E3E-4FB6-8EDC-BCA337308037}" destId="{497542F5-7890-44D1-9040-55654E267E9B}" srcOrd="0" destOrd="0" parTransId="{2E53E8D0-3AE7-4DF5-B50C-07A538D81398}" sibTransId="{C0636390-E3BB-4E24-A855-46C046C90D5F}"/>
    <dgm:cxn modelId="{E0434740-7989-4A9E-BDC8-478F814F7EBF}" type="presOf" srcId="{2D45361A-0E3E-4FB6-8EDC-BCA337308037}" destId="{4E8DF27D-C0D0-4D9D-95F6-8C442E00809D}" srcOrd="0" destOrd="0" presId="urn:microsoft.com/office/officeart/2005/8/layout/pyramid2"/>
    <dgm:cxn modelId="{E823FB69-5E1B-4F45-8D18-19DE485E4718}" type="presOf" srcId="{17FBF827-7FEC-4B34-B3AF-952152491B70}" destId="{6406D5D0-F800-4CEC-BD39-0C1B0E01A049}" srcOrd="0" destOrd="0" presId="urn:microsoft.com/office/officeart/2005/8/layout/pyramid2"/>
    <dgm:cxn modelId="{C3BF6669-3A87-4F8F-A8D0-B1C87399BE29}" type="presOf" srcId="{4471F60F-5D24-4664-975C-3D9BF2D19362}" destId="{44F6D8DF-F3C5-4551-A745-2AFC7E1DE8D3}" srcOrd="0" destOrd="0" presId="urn:microsoft.com/office/officeart/2005/8/layout/pyramid2"/>
    <dgm:cxn modelId="{4891DA45-14B6-44B0-869C-1A3DE90EDA52}" type="presOf" srcId="{497542F5-7890-44D1-9040-55654E267E9B}" destId="{9767F760-101B-4A58-BC34-418A385885B4}" srcOrd="0" destOrd="0" presId="urn:microsoft.com/office/officeart/2005/8/layout/pyramid2"/>
    <dgm:cxn modelId="{3F8372C6-2315-49D3-AA00-4F4F95FCB518}" srcId="{2D45361A-0E3E-4FB6-8EDC-BCA337308037}" destId="{4471F60F-5D24-4664-975C-3D9BF2D19362}" srcOrd="2" destOrd="0" parTransId="{5AD64512-1D07-4375-93FA-75CADD2D63C4}" sibTransId="{1086F520-C09A-4041-96E3-A75680103B34}"/>
    <dgm:cxn modelId="{584322D1-99C2-44B6-B170-E42FCA4A1F70}" type="presParOf" srcId="{4E8DF27D-C0D0-4D9D-95F6-8C442E00809D}" destId="{EA33DC3F-ABE0-40A0-B3DA-C01896CA32C0}" srcOrd="0" destOrd="0" presId="urn:microsoft.com/office/officeart/2005/8/layout/pyramid2"/>
    <dgm:cxn modelId="{0BFFE3CC-9A99-4E15-9B07-DEBF47605F23}" type="presParOf" srcId="{4E8DF27D-C0D0-4D9D-95F6-8C442E00809D}" destId="{9D2834DA-D7E5-4C84-899D-B856737B3E4D}" srcOrd="1" destOrd="0" presId="urn:microsoft.com/office/officeart/2005/8/layout/pyramid2"/>
    <dgm:cxn modelId="{0D999435-FDAA-481C-92E6-DD0B8438AD21}" type="presParOf" srcId="{9D2834DA-D7E5-4C84-899D-B856737B3E4D}" destId="{9767F760-101B-4A58-BC34-418A385885B4}" srcOrd="0" destOrd="0" presId="urn:microsoft.com/office/officeart/2005/8/layout/pyramid2"/>
    <dgm:cxn modelId="{BF6301F6-81E9-4EC4-A6DF-0BE020BBA79F}" type="presParOf" srcId="{9D2834DA-D7E5-4C84-899D-B856737B3E4D}" destId="{F123A2DB-E1A0-4F14-8D71-4D0170049273}" srcOrd="1" destOrd="0" presId="urn:microsoft.com/office/officeart/2005/8/layout/pyramid2"/>
    <dgm:cxn modelId="{E07EA666-C783-4B4B-B568-D3D0038637FA}" type="presParOf" srcId="{9D2834DA-D7E5-4C84-899D-B856737B3E4D}" destId="{6406D5D0-F800-4CEC-BD39-0C1B0E01A049}" srcOrd="2" destOrd="0" presId="urn:microsoft.com/office/officeart/2005/8/layout/pyramid2"/>
    <dgm:cxn modelId="{83F881D9-A551-418A-97BA-1FD3DECB7256}" type="presParOf" srcId="{9D2834DA-D7E5-4C84-899D-B856737B3E4D}" destId="{6A793A13-3297-4A60-BF2D-363C29407C68}" srcOrd="3" destOrd="0" presId="urn:microsoft.com/office/officeart/2005/8/layout/pyramid2"/>
    <dgm:cxn modelId="{2AD1B377-669F-45E5-B2A6-21A666654E7C}" type="presParOf" srcId="{9D2834DA-D7E5-4C84-899D-B856737B3E4D}" destId="{44F6D8DF-F3C5-4551-A745-2AFC7E1DE8D3}" srcOrd="4" destOrd="0" presId="urn:microsoft.com/office/officeart/2005/8/layout/pyramid2"/>
    <dgm:cxn modelId="{1D09A520-6101-43BA-B96E-E52E3CFCAB0F}" type="presParOf" srcId="{9D2834DA-D7E5-4C84-899D-B856737B3E4D}" destId="{47B1C6F4-F022-42F8-8CF2-1FCE1C11DA6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AD9406-123B-47A9-B33C-01DB76DC199D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C1DF8C-DA51-40E0-B422-00BF8C66615C}" type="pres">
      <dgm:prSet presAssocID="{92AD9406-123B-47A9-B33C-01DB76DC199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92891AB4-2737-4677-A2FE-5BF813016179}" type="presOf" srcId="{92AD9406-123B-47A9-B33C-01DB76DC199D}" destId="{AAC1DF8C-DA51-40E0-B422-00BF8C66615C}" srcOrd="0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05435F-D63C-4BF7-A22A-83698747C8B6}" type="doc">
      <dgm:prSet loTypeId="urn:microsoft.com/office/officeart/2005/8/layout/gear1" loCatId="cycle" qsTypeId="urn:microsoft.com/office/officeart/2005/8/quickstyle/simple2" qsCatId="simple" csTypeId="urn:microsoft.com/office/officeart/2005/8/colors/accent1_1" csCatId="accent1" phldr="1"/>
      <dgm:spPr/>
    </dgm:pt>
    <dgm:pt modelId="{45ECA5C2-BFE9-4D48-BBAC-F429077CBFC5}">
      <dgm:prSet phldrT="[Text]" custT="1"/>
      <dgm:spPr/>
      <dgm:t>
        <a:bodyPr/>
        <a:lstStyle/>
        <a:p>
          <a:r>
            <a:rPr lang="ka-GE" sz="1200" b="1" smtClean="0"/>
            <a:t>        უნივერსიტეტის ჩართულობა და კვლევაზე დაფუძნებული მიდგომების განვითარება</a:t>
          </a:r>
          <a:endParaRPr lang="en-US" sz="1200" b="1" dirty="0"/>
        </a:p>
      </dgm:t>
    </dgm:pt>
    <dgm:pt modelId="{2E0A7162-0149-4D7F-A814-1284ABA392A1}" type="parTrans" cxnId="{46031E6B-EA31-4472-AB68-18873298B9A1}">
      <dgm:prSet/>
      <dgm:spPr/>
      <dgm:t>
        <a:bodyPr/>
        <a:lstStyle/>
        <a:p>
          <a:endParaRPr lang="en-US"/>
        </a:p>
      </dgm:t>
    </dgm:pt>
    <dgm:pt modelId="{8068A809-092E-43BA-971C-ACC23909DCD0}" type="sibTrans" cxnId="{46031E6B-EA31-4472-AB68-18873298B9A1}">
      <dgm:prSet/>
      <dgm:spPr/>
      <dgm:t>
        <a:bodyPr/>
        <a:lstStyle/>
        <a:p>
          <a:endParaRPr lang="en-US"/>
        </a:p>
      </dgm:t>
    </dgm:pt>
    <dgm:pt modelId="{DF1BEE48-7628-4869-8633-AB987804E0D5}">
      <dgm:prSet phldrT="[Text]" custT="1"/>
      <dgm:spPr/>
      <dgm:t>
        <a:bodyPr/>
        <a:lstStyle/>
        <a:p>
          <a:r>
            <a:rPr lang="ka-GE" sz="1200" b="1" smtClean="0"/>
            <a:t>პროფესიული </a:t>
          </a:r>
        </a:p>
        <a:p>
          <a:r>
            <a:rPr lang="ka-GE" sz="1200" b="1" smtClean="0"/>
            <a:t>სასწავლებლებში ინკ.პროფ.განათ მხარდამჭერი </a:t>
          </a:r>
          <a:r>
            <a:rPr lang="ka-GE" sz="1200" b="1" u="sng" smtClean="0"/>
            <a:t>შიდა </a:t>
          </a:r>
          <a:r>
            <a:rPr lang="ka-GE" sz="1200" b="1" smtClean="0"/>
            <a:t>მექანიზმები.</a:t>
          </a:r>
          <a:endParaRPr lang="ka-GE" sz="1200" b="1" dirty="0" smtClean="0"/>
        </a:p>
      </dgm:t>
    </dgm:pt>
    <dgm:pt modelId="{5B2ACB1D-75A4-4DCA-89B2-A8F46D3C061B}" type="parTrans" cxnId="{E09BAE03-FFD4-416B-AC6B-8A7CA8A27D72}">
      <dgm:prSet/>
      <dgm:spPr/>
      <dgm:t>
        <a:bodyPr/>
        <a:lstStyle/>
        <a:p>
          <a:endParaRPr lang="en-US"/>
        </a:p>
      </dgm:t>
    </dgm:pt>
    <dgm:pt modelId="{1AA43ECF-D210-4BBC-84F6-FEDD83A7C9B3}" type="sibTrans" cxnId="{E09BAE03-FFD4-416B-AC6B-8A7CA8A27D72}">
      <dgm:prSet/>
      <dgm:spPr/>
      <dgm:t>
        <a:bodyPr/>
        <a:lstStyle/>
        <a:p>
          <a:endParaRPr lang="en-US"/>
        </a:p>
      </dgm:t>
    </dgm:pt>
    <dgm:pt modelId="{42CC5ADB-90C4-415B-8870-0BAB3CF863E1}">
      <dgm:prSet phldrT="[Text]" custT="1"/>
      <dgm:spPr/>
      <dgm:t>
        <a:bodyPr/>
        <a:lstStyle/>
        <a:p>
          <a:r>
            <a:rPr lang="ka-GE" sz="1200" dirty="0" smtClean="0"/>
            <a:t> </a:t>
          </a:r>
          <a:r>
            <a:rPr lang="ka-GE" sz="1200" b="1" dirty="0" smtClean="0"/>
            <a:t>ინკლუზიური პროფესიული განათლების მხარდამჭერი </a:t>
          </a:r>
          <a:r>
            <a:rPr lang="ka-GE" sz="1200" b="1" u="sng" dirty="0" smtClean="0"/>
            <a:t>გარე </a:t>
          </a:r>
          <a:r>
            <a:rPr lang="ka-GE" sz="1200" b="1" dirty="0" smtClean="0"/>
            <a:t>მექანიზმები</a:t>
          </a:r>
          <a:endParaRPr lang="en-US" sz="1200" b="1" dirty="0"/>
        </a:p>
      </dgm:t>
    </dgm:pt>
    <dgm:pt modelId="{C18F301C-6769-47A0-BEED-FCC14CB9179C}" type="parTrans" cxnId="{81E870CE-DB3A-464A-9DB8-3058C9B83FCD}">
      <dgm:prSet/>
      <dgm:spPr/>
      <dgm:t>
        <a:bodyPr/>
        <a:lstStyle/>
        <a:p>
          <a:endParaRPr lang="en-US"/>
        </a:p>
      </dgm:t>
    </dgm:pt>
    <dgm:pt modelId="{804F29E6-0B77-400E-9808-8A0A7D21E6D9}" type="sibTrans" cxnId="{81E870CE-DB3A-464A-9DB8-3058C9B83FCD}">
      <dgm:prSet/>
      <dgm:spPr/>
      <dgm:t>
        <a:bodyPr/>
        <a:lstStyle/>
        <a:p>
          <a:endParaRPr lang="en-US"/>
        </a:p>
      </dgm:t>
    </dgm:pt>
    <dgm:pt modelId="{DCFED015-52D1-41EE-BF81-B837DEDA9DD5}" type="pres">
      <dgm:prSet presAssocID="{A805435F-D63C-4BF7-A22A-83698747C8B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04E6017-B318-4E7D-B8B0-50E15C234D9E}" type="pres">
      <dgm:prSet presAssocID="{45ECA5C2-BFE9-4D48-BBAC-F429077CBFC5}" presName="gear1" presStyleLbl="node1" presStyleIdx="0" presStyleCnt="3" custLinFactNeighborX="30384" custLinFactNeighborY="-394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7F7EE7-145B-491B-9A4E-0B824FA58122}" type="pres">
      <dgm:prSet presAssocID="{45ECA5C2-BFE9-4D48-BBAC-F429077CBFC5}" presName="gear1srcNode" presStyleLbl="node1" presStyleIdx="0" presStyleCnt="3"/>
      <dgm:spPr/>
      <dgm:t>
        <a:bodyPr/>
        <a:lstStyle/>
        <a:p>
          <a:endParaRPr lang="en-US"/>
        </a:p>
      </dgm:t>
    </dgm:pt>
    <dgm:pt modelId="{ABB4A64D-64A3-4BA5-AC7D-D992316DEFA9}" type="pres">
      <dgm:prSet presAssocID="{45ECA5C2-BFE9-4D48-BBAC-F429077CBFC5}" presName="gear1dstNode" presStyleLbl="node1" presStyleIdx="0" presStyleCnt="3"/>
      <dgm:spPr/>
      <dgm:t>
        <a:bodyPr/>
        <a:lstStyle/>
        <a:p>
          <a:endParaRPr lang="en-US"/>
        </a:p>
      </dgm:t>
    </dgm:pt>
    <dgm:pt modelId="{D6CE52ED-76C9-44CF-A82D-96DC8038E07E}" type="pres">
      <dgm:prSet presAssocID="{DF1BEE48-7628-4869-8633-AB987804E0D5}" presName="gear2" presStyleLbl="node1" presStyleIdx="1" presStyleCnt="3" custScaleX="171918" custScaleY="131748" custLinFactNeighborX="2700" custLinFactNeighborY="3852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B67B8D-B42C-4132-969C-8AD21FC5DB50}" type="pres">
      <dgm:prSet presAssocID="{DF1BEE48-7628-4869-8633-AB987804E0D5}" presName="gear2srcNode" presStyleLbl="node1" presStyleIdx="1" presStyleCnt="3"/>
      <dgm:spPr/>
      <dgm:t>
        <a:bodyPr/>
        <a:lstStyle/>
        <a:p>
          <a:endParaRPr lang="en-US"/>
        </a:p>
      </dgm:t>
    </dgm:pt>
    <dgm:pt modelId="{B5DFB58F-07E8-472B-9DE2-5B97BC5AB8C3}" type="pres">
      <dgm:prSet presAssocID="{DF1BEE48-7628-4869-8633-AB987804E0D5}" presName="gear2dstNode" presStyleLbl="node1" presStyleIdx="1" presStyleCnt="3"/>
      <dgm:spPr/>
      <dgm:t>
        <a:bodyPr/>
        <a:lstStyle/>
        <a:p>
          <a:endParaRPr lang="en-US"/>
        </a:p>
      </dgm:t>
    </dgm:pt>
    <dgm:pt modelId="{CA29CF1A-A49C-47CD-B140-A7B6DC31A67E}" type="pres">
      <dgm:prSet presAssocID="{42CC5ADB-90C4-415B-8870-0BAB3CF863E1}" presName="gear3" presStyleLbl="node1" presStyleIdx="2" presStyleCnt="3" custScaleX="175097" custScaleY="159723" custLinFactNeighborX="9246" custLinFactNeighborY="12048"/>
      <dgm:spPr/>
      <dgm:t>
        <a:bodyPr/>
        <a:lstStyle/>
        <a:p>
          <a:endParaRPr lang="en-US"/>
        </a:p>
      </dgm:t>
    </dgm:pt>
    <dgm:pt modelId="{655212D6-4FBE-435C-9882-0D2A44E2F932}" type="pres">
      <dgm:prSet presAssocID="{42CC5ADB-90C4-415B-8870-0BAB3CF863E1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E801F5-66C3-49CD-B735-6EA8424D38C9}" type="pres">
      <dgm:prSet presAssocID="{42CC5ADB-90C4-415B-8870-0BAB3CF863E1}" presName="gear3srcNode" presStyleLbl="node1" presStyleIdx="2" presStyleCnt="3"/>
      <dgm:spPr/>
      <dgm:t>
        <a:bodyPr/>
        <a:lstStyle/>
        <a:p>
          <a:endParaRPr lang="en-US"/>
        </a:p>
      </dgm:t>
    </dgm:pt>
    <dgm:pt modelId="{1D7851ED-B494-4355-8C56-742822D2E9B3}" type="pres">
      <dgm:prSet presAssocID="{42CC5ADB-90C4-415B-8870-0BAB3CF863E1}" presName="gear3dstNode" presStyleLbl="node1" presStyleIdx="2" presStyleCnt="3"/>
      <dgm:spPr/>
      <dgm:t>
        <a:bodyPr/>
        <a:lstStyle/>
        <a:p>
          <a:endParaRPr lang="en-US"/>
        </a:p>
      </dgm:t>
    </dgm:pt>
    <dgm:pt modelId="{DDC58531-A19C-451C-832E-EC7EDE02D04C}" type="pres">
      <dgm:prSet presAssocID="{8068A809-092E-43BA-971C-ACC23909DCD0}" presName="connector1" presStyleLbl="sibTrans2D1" presStyleIdx="0" presStyleCnt="3" custLinFactNeighborX="9660" custLinFactNeighborY="-6418"/>
      <dgm:spPr/>
      <dgm:t>
        <a:bodyPr/>
        <a:lstStyle/>
        <a:p>
          <a:endParaRPr lang="en-US"/>
        </a:p>
      </dgm:t>
    </dgm:pt>
    <dgm:pt modelId="{FF889A86-1326-451B-87DE-55B9788C1559}" type="pres">
      <dgm:prSet presAssocID="{1AA43ECF-D210-4BBC-84F6-FEDD83A7C9B3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50BB89D6-70C9-4E96-9CE4-F9E476856169}" type="pres">
      <dgm:prSet presAssocID="{804F29E6-0B77-400E-9808-8A0A7D21E6D9}" presName="connector3" presStyleLbl="sibTrans2D1" presStyleIdx="2" presStyleCnt="3" custLinFactNeighborX="12734" custLinFactNeighborY="-4736"/>
      <dgm:spPr/>
      <dgm:t>
        <a:bodyPr/>
        <a:lstStyle/>
        <a:p>
          <a:endParaRPr lang="en-US"/>
        </a:p>
      </dgm:t>
    </dgm:pt>
  </dgm:ptLst>
  <dgm:cxnLst>
    <dgm:cxn modelId="{82FD51E8-DF79-4073-BB84-A5FD574D9CB7}" type="presOf" srcId="{42CC5ADB-90C4-415B-8870-0BAB3CF863E1}" destId="{655212D6-4FBE-435C-9882-0D2A44E2F932}" srcOrd="1" destOrd="0" presId="urn:microsoft.com/office/officeart/2005/8/layout/gear1"/>
    <dgm:cxn modelId="{046AF512-246A-41D4-A8C0-853BD97B3725}" type="presOf" srcId="{45ECA5C2-BFE9-4D48-BBAC-F429077CBFC5}" destId="{7E7F7EE7-145B-491B-9A4E-0B824FA58122}" srcOrd="1" destOrd="0" presId="urn:microsoft.com/office/officeart/2005/8/layout/gear1"/>
    <dgm:cxn modelId="{5521B286-13CF-4C01-B231-8DF80FAF23EB}" type="presOf" srcId="{DF1BEE48-7628-4869-8633-AB987804E0D5}" destId="{B5DFB58F-07E8-472B-9DE2-5B97BC5AB8C3}" srcOrd="2" destOrd="0" presId="urn:microsoft.com/office/officeart/2005/8/layout/gear1"/>
    <dgm:cxn modelId="{6691C14C-B493-4236-B8CC-3638EEA87A3F}" type="presOf" srcId="{DF1BEE48-7628-4869-8633-AB987804E0D5}" destId="{D6CE52ED-76C9-44CF-A82D-96DC8038E07E}" srcOrd="0" destOrd="0" presId="urn:microsoft.com/office/officeart/2005/8/layout/gear1"/>
    <dgm:cxn modelId="{8E4BA3B2-43AC-4CD1-A791-64C173FC42E0}" type="presOf" srcId="{1AA43ECF-D210-4BBC-84F6-FEDD83A7C9B3}" destId="{FF889A86-1326-451B-87DE-55B9788C1559}" srcOrd="0" destOrd="0" presId="urn:microsoft.com/office/officeart/2005/8/layout/gear1"/>
    <dgm:cxn modelId="{DB7ECADD-6AD9-4C3E-AEC0-3DE8A7B39366}" type="presOf" srcId="{DF1BEE48-7628-4869-8633-AB987804E0D5}" destId="{56B67B8D-B42C-4132-969C-8AD21FC5DB50}" srcOrd="1" destOrd="0" presId="urn:microsoft.com/office/officeart/2005/8/layout/gear1"/>
    <dgm:cxn modelId="{3995FA22-56E8-4357-A0E7-92F354DC67BE}" type="presOf" srcId="{45ECA5C2-BFE9-4D48-BBAC-F429077CBFC5}" destId="{704E6017-B318-4E7D-B8B0-50E15C234D9E}" srcOrd="0" destOrd="0" presId="urn:microsoft.com/office/officeart/2005/8/layout/gear1"/>
    <dgm:cxn modelId="{A2A26114-0D0A-46A5-BA98-AD52F45689CF}" type="presOf" srcId="{42CC5ADB-90C4-415B-8870-0BAB3CF863E1}" destId="{B8E801F5-66C3-49CD-B735-6EA8424D38C9}" srcOrd="2" destOrd="0" presId="urn:microsoft.com/office/officeart/2005/8/layout/gear1"/>
    <dgm:cxn modelId="{A737CF47-6A6A-4C8B-B4AC-857B82BC3D4F}" type="presOf" srcId="{42CC5ADB-90C4-415B-8870-0BAB3CF863E1}" destId="{CA29CF1A-A49C-47CD-B140-A7B6DC31A67E}" srcOrd="0" destOrd="0" presId="urn:microsoft.com/office/officeart/2005/8/layout/gear1"/>
    <dgm:cxn modelId="{81E870CE-DB3A-464A-9DB8-3058C9B83FCD}" srcId="{A805435F-D63C-4BF7-A22A-83698747C8B6}" destId="{42CC5ADB-90C4-415B-8870-0BAB3CF863E1}" srcOrd="2" destOrd="0" parTransId="{C18F301C-6769-47A0-BEED-FCC14CB9179C}" sibTransId="{804F29E6-0B77-400E-9808-8A0A7D21E6D9}"/>
    <dgm:cxn modelId="{46031E6B-EA31-4472-AB68-18873298B9A1}" srcId="{A805435F-D63C-4BF7-A22A-83698747C8B6}" destId="{45ECA5C2-BFE9-4D48-BBAC-F429077CBFC5}" srcOrd="0" destOrd="0" parTransId="{2E0A7162-0149-4D7F-A814-1284ABA392A1}" sibTransId="{8068A809-092E-43BA-971C-ACC23909DCD0}"/>
    <dgm:cxn modelId="{21E88FF5-BA15-4D49-B296-005E58867C00}" type="presOf" srcId="{804F29E6-0B77-400E-9808-8A0A7D21E6D9}" destId="{50BB89D6-70C9-4E96-9CE4-F9E476856169}" srcOrd="0" destOrd="0" presId="urn:microsoft.com/office/officeart/2005/8/layout/gear1"/>
    <dgm:cxn modelId="{6DB6A2E8-5A67-4F3E-A80A-57D10B81E747}" type="presOf" srcId="{42CC5ADB-90C4-415B-8870-0BAB3CF863E1}" destId="{1D7851ED-B494-4355-8C56-742822D2E9B3}" srcOrd="3" destOrd="0" presId="urn:microsoft.com/office/officeart/2005/8/layout/gear1"/>
    <dgm:cxn modelId="{337946E9-1FC4-4B29-8FF2-687C1E2ACBF9}" type="presOf" srcId="{A805435F-D63C-4BF7-A22A-83698747C8B6}" destId="{DCFED015-52D1-41EE-BF81-B837DEDA9DD5}" srcOrd="0" destOrd="0" presId="urn:microsoft.com/office/officeart/2005/8/layout/gear1"/>
    <dgm:cxn modelId="{1CA0DE8E-1DD3-4C74-8FAE-5B1E6815FBDA}" type="presOf" srcId="{8068A809-092E-43BA-971C-ACC23909DCD0}" destId="{DDC58531-A19C-451C-832E-EC7EDE02D04C}" srcOrd="0" destOrd="0" presId="urn:microsoft.com/office/officeart/2005/8/layout/gear1"/>
    <dgm:cxn modelId="{D2076985-B53D-45A5-AA36-731A19656931}" type="presOf" srcId="{45ECA5C2-BFE9-4D48-BBAC-F429077CBFC5}" destId="{ABB4A64D-64A3-4BA5-AC7D-D992316DEFA9}" srcOrd="2" destOrd="0" presId="urn:microsoft.com/office/officeart/2005/8/layout/gear1"/>
    <dgm:cxn modelId="{E09BAE03-FFD4-416B-AC6B-8A7CA8A27D72}" srcId="{A805435F-D63C-4BF7-A22A-83698747C8B6}" destId="{DF1BEE48-7628-4869-8633-AB987804E0D5}" srcOrd="1" destOrd="0" parTransId="{5B2ACB1D-75A4-4DCA-89B2-A8F46D3C061B}" sibTransId="{1AA43ECF-D210-4BBC-84F6-FEDD83A7C9B3}"/>
    <dgm:cxn modelId="{E6D1021C-FB2B-4E8E-BBFA-39C474BE9F44}" type="presParOf" srcId="{DCFED015-52D1-41EE-BF81-B837DEDA9DD5}" destId="{704E6017-B318-4E7D-B8B0-50E15C234D9E}" srcOrd="0" destOrd="0" presId="urn:microsoft.com/office/officeart/2005/8/layout/gear1"/>
    <dgm:cxn modelId="{8E32C88A-3E4D-4031-9A55-24F0E7400407}" type="presParOf" srcId="{DCFED015-52D1-41EE-BF81-B837DEDA9DD5}" destId="{7E7F7EE7-145B-491B-9A4E-0B824FA58122}" srcOrd="1" destOrd="0" presId="urn:microsoft.com/office/officeart/2005/8/layout/gear1"/>
    <dgm:cxn modelId="{762816BD-A0C1-449A-B2FE-093E35E5169C}" type="presParOf" srcId="{DCFED015-52D1-41EE-BF81-B837DEDA9DD5}" destId="{ABB4A64D-64A3-4BA5-AC7D-D992316DEFA9}" srcOrd="2" destOrd="0" presId="urn:microsoft.com/office/officeart/2005/8/layout/gear1"/>
    <dgm:cxn modelId="{26149E6C-26D2-4A83-AE1C-F017A7C84DC6}" type="presParOf" srcId="{DCFED015-52D1-41EE-BF81-B837DEDA9DD5}" destId="{D6CE52ED-76C9-44CF-A82D-96DC8038E07E}" srcOrd="3" destOrd="0" presId="urn:microsoft.com/office/officeart/2005/8/layout/gear1"/>
    <dgm:cxn modelId="{E444C90B-75FF-4DA0-BB12-8BDA37D2C1E4}" type="presParOf" srcId="{DCFED015-52D1-41EE-BF81-B837DEDA9DD5}" destId="{56B67B8D-B42C-4132-969C-8AD21FC5DB50}" srcOrd="4" destOrd="0" presId="urn:microsoft.com/office/officeart/2005/8/layout/gear1"/>
    <dgm:cxn modelId="{4098BE3E-CAAC-42AF-8C13-1CD365AAD662}" type="presParOf" srcId="{DCFED015-52D1-41EE-BF81-B837DEDA9DD5}" destId="{B5DFB58F-07E8-472B-9DE2-5B97BC5AB8C3}" srcOrd="5" destOrd="0" presId="urn:microsoft.com/office/officeart/2005/8/layout/gear1"/>
    <dgm:cxn modelId="{0BD5CF4A-06CE-49BD-B1F5-2884C38B4276}" type="presParOf" srcId="{DCFED015-52D1-41EE-BF81-B837DEDA9DD5}" destId="{CA29CF1A-A49C-47CD-B140-A7B6DC31A67E}" srcOrd="6" destOrd="0" presId="urn:microsoft.com/office/officeart/2005/8/layout/gear1"/>
    <dgm:cxn modelId="{8580F438-A8E2-49D9-95A4-9984768AF438}" type="presParOf" srcId="{DCFED015-52D1-41EE-BF81-B837DEDA9DD5}" destId="{655212D6-4FBE-435C-9882-0D2A44E2F932}" srcOrd="7" destOrd="0" presId="urn:microsoft.com/office/officeart/2005/8/layout/gear1"/>
    <dgm:cxn modelId="{964C29FD-D5E9-45BD-B676-5DC4D4C6C2FC}" type="presParOf" srcId="{DCFED015-52D1-41EE-BF81-B837DEDA9DD5}" destId="{B8E801F5-66C3-49CD-B735-6EA8424D38C9}" srcOrd="8" destOrd="0" presId="urn:microsoft.com/office/officeart/2005/8/layout/gear1"/>
    <dgm:cxn modelId="{67E01128-8622-45F7-A94C-46786AB7D54A}" type="presParOf" srcId="{DCFED015-52D1-41EE-BF81-B837DEDA9DD5}" destId="{1D7851ED-B494-4355-8C56-742822D2E9B3}" srcOrd="9" destOrd="0" presId="urn:microsoft.com/office/officeart/2005/8/layout/gear1"/>
    <dgm:cxn modelId="{BB1EBED1-4D12-4B6B-A3A8-EBE1E1049805}" type="presParOf" srcId="{DCFED015-52D1-41EE-BF81-B837DEDA9DD5}" destId="{DDC58531-A19C-451C-832E-EC7EDE02D04C}" srcOrd="10" destOrd="0" presId="urn:microsoft.com/office/officeart/2005/8/layout/gear1"/>
    <dgm:cxn modelId="{D6093F05-9F80-4E33-9CE7-AD5FA555333F}" type="presParOf" srcId="{DCFED015-52D1-41EE-BF81-B837DEDA9DD5}" destId="{FF889A86-1326-451B-87DE-55B9788C1559}" srcOrd="11" destOrd="0" presId="urn:microsoft.com/office/officeart/2005/8/layout/gear1"/>
    <dgm:cxn modelId="{97CA4909-5296-4ED6-A60B-A70C05B11D0C}" type="presParOf" srcId="{DCFED015-52D1-41EE-BF81-B837DEDA9DD5}" destId="{50BB89D6-70C9-4E96-9CE4-F9E47685616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E60327-AC6E-43FC-9179-F32CD26AAF26}">
      <dsp:nvSpPr>
        <dsp:cNvPr id="0" name=""/>
        <dsp:cNvSpPr/>
      </dsp:nvSpPr>
      <dsp:spPr>
        <a:xfrm>
          <a:off x="3809999" y="57149"/>
          <a:ext cx="2743200" cy="274320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000" kern="1200" dirty="0" smtClean="0"/>
            <a:t>განათლება</a:t>
          </a:r>
          <a:endParaRPr lang="en-US" sz="3000" kern="1200" dirty="0"/>
        </a:p>
      </dsp:txBody>
      <dsp:txXfrm>
        <a:off x="4175760" y="537209"/>
        <a:ext cx="2011680" cy="1234440"/>
      </dsp:txXfrm>
    </dsp:sp>
    <dsp:sp modelId="{FCC24AB1-E8B8-40C7-9D39-46F9801D7965}">
      <dsp:nvSpPr>
        <dsp:cNvPr id="0" name=""/>
        <dsp:cNvSpPr/>
      </dsp:nvSpPr>
      <dsp:spPr>
        <a:xfrm>
          <a:off x="4799837" y="1771650"/>
          <a:ext cx="2743200" cy="2743200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000" kern="1200" dirty="0" smtClean="0"/>
            <a:t>ინოვაცია</a:t>
          </a:r>
          <a:endParaRPr lang="en-US" sz="3000" kern="1200" dirty="0"/>
        </a:p>
      </dsp:txBody>
      <dsp:txXfrm>
        <a:off x="5638800" y="2480310"/>
        <a:ext cx="1645920" cy="1508760"/>
      </dsp:txXfrm>
    </dsp:sp>
    <dsp:sp modelId="{E092F88B-6033-44F5-A1E9-E7232F7B593E}">
      <dsp:nvSpPr>
        <dsp:cNvPr id="0" name=""/>
        <dsp:cNvSpPr/>
      </dsp:nvSpPr>
      <dsp:spPr>
        <a:xfrm>
          <a:off x="2820161" y="1771650"/>
          <a:ext cx="2743200" cy="274320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000" kern="1200" dirty="0" smtClean="0"/>
            <a:t>    კვლევა</a:t>
          </a:r>
          <a:endParaRPr lang="en-US" sz="3000" kern="1200" dirty="0"/>
        </a:p>
      </dsp:txBody>
      <dsp:txXfrm>
        <a:off x="3078479" y="2480310"/>
        <a:ext cx="1645920" cy="15087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33DC3F-ABE0-40A0-B3DA-C01896CA32C0}">
      <dsp:nvSpPr>
        <dsp:cNvPr id="0" name=""/>
        <dsp:cNvSpPr/>
      </dsp:nvSpPr>
      <dsp:spPr>
        <a:xfrm>
          <a:off x="2546573" y="0"/>
          <a:ext cx="5112568" cy="511256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7F760-101B-4A58-BC34-418A385885B4}">
      <dsp:nvSpPr>
        <dsp:cNvPr id="0" name=""/>
        <dsp:cNvSpPr/>
      </dsp:nvSpPr>
      <dsp:spPr>
        <a:xfrm>
          <a:off x="4728518" y="498822"/>
          <a:ext cx="4036487" cy="14299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ინკლუზიური პროფესიული განათლების</a:t>
          </a:r>
          <a:r>
            <a:rPr lang="en-US" sz="1600" b="1" kern="1200" dirty="0" smtClean="0"/>
            <a:t> </a:t>
          </a:r>
          <a:r>
            <a:rPr lang="ka-GE" sz="1600" b="1" kern="1200" dirty="0" smtClean="0"/>
            <a:t>ხელშემწყობი საკანონმდებლო პლატფორმის მომზადება</a:t>
          </a:r>
          <a:endParaRPr lang="en-US" sz="1600" b="1" kern="1200" dirty="0"/>
        </a:p>
      </dsp:txBody>
      <dsp:txXfrm>
        <a:off x="4728518" y="498822"/>
        <a:ext cx="4036487" cy="1429933"/>
      </dsp:txXfrm>
    </dsp:sp>
    <dsp:sp modelId="{6406D5D0-F800-4CEC-BD39-0C1B0E01A049}">
      <dsp:nvSpPr>
        <dsp:cNvPr id="0" name=""/>
        <dsp:cNvSpPr/>
      </dsp:nvSpPr>
      <dsp:spPr>
        <a:xfrm>
          <a:off x="4890207" y="2038194"/>
          <a:ext cx="3748468" cy="115916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შედეგზე ორიენტირებული, ინდივიდზე მორგებული  სასწავლო გარემოს უზრუნველყოფა</a:t>
          </a:r>
          <a:endParaRPr lang="en-US" sz="1600" b="1" kern="1200" dirty="0"/>
        </a:p>
      </dsp:txBody>
      <dsp:txXfrm>
        <a:off x="4890207" y="2038194"/>
        <a:ext cx="3748468" cy="1159167"/>
      </dsp:txXfrm>
    </dsp:sp>
    <dsp:sp modelId="{44F6D8DF-F3C5-4551-A745-2AFC7E1DE8D3}">
      <dsp:nvSpPr>
        <dsp:cNvPr id="0" name=""/>
        <dsp:cNvSpPr/>
      </dsp:nvSpPr>
      <dsp:spPr>
        <a:xfrm>
          <a:off x="4903932" y="3292349"/>
          <a:ext cx="3721019" cy="12119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სსსმ და შშმ პირთა დასაქმების კომპონენტის ინიცირება/გაძლიერება</a:t>
          </a:r>
          <a:endParaRPr lang="en-US" sz="1600" b="1" kern="1200" dirty="0"/>
        </a:p>
      </dsp:txBody>
      <dsp:txXfrm>
        <a:off x="4903932" y="3292349"/>
        <a:ext cx="3721019" cy="121195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4E6017-B318-4E7D-B8B0-50E15C234D9E}">
      <dsp:nvSpPr>
        <dsp:cNvPr id="0" name=""/>
        <dsp:cNvSpPr/>
      </dsp:nvSpPr>
      <dsp:spPr>
        <a:xfrm>
          <a:off x="4568057" y="2031990"/>
          <a:ext cx="2235200" cy="2235200"/>
        </a:xfrm>
        <a:prstGeom prst="gear9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smtClean="0"/>
            <a:t>        უნივერსიტეტის ჩართულობა და კვლევაზე დაფუძნებული მიდგომების განვითარება</a:t>
          </a:r>
          <a:endParaRPr lang="en-US" sz="1200" b="1" kern="1200" dirty="0"/>
        </a:p>
      </dsp:txBody>
      <dsp:txXfrm>
        <a:off x="4568057" y="2031990"/>
        <a:ext cx="2235200" cy="2235200"/>
      </dsp:txXfrm>
    </dsp:sp>
    <dsp:sp modelId="{D6CE52ED-76C9-44CF-A82D-96DC8038E07E}">
      <dsp:nvSpPr>
        <dsp:cNvPr id="0" name=""/>
        <dsp:cNvSpPr/>
      </dsp:nvSpPr>
      <dsp:spPr>
        <a:xfrm>
          <a:off x="2047776" y="1922304"/>
          <a:ext cx="2794699" cy="2141695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smtClean="0"/>
            <a:t>პროფესიული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smtClean="0"/>
            <a:t>სასწავლებლებში ინკ.პროფ.განათ მხარდამჭერი </a:t>
          </a:r>
          <a:r>
            <a:rPr lang="ka-GE" sz="1200" b="1" u="sng" kern="1200" smtClean="0"/>
            <a:t>შიდა </a:t>
          </a:r>
          <a:r>
            <a:rPr lang="ka-GE" sz="1200" b="1" kern="1200" smtClean="0"/>
            <a:t>მექანიზმები.</a:t>
          </a:r>
          <a:endParaRPr lang="ka-GE" sz="1200" b="1" kern="1200" dirty="0" smtClean="0"/>
        </a:p>
      </dsp:txBody>
      <dsp:txXfrm>
        <a:off x="2047776" y="1922304"/>
        <a:ext cx="2794699" cy="2141695"/>
      </dsp:txXfrm>
    </dsp:sp>
    <dsp:sp modelId="{CA29CF1A-A49C-47CD-B140-A7B6DC31A67E}">
      <dsp:nvSpPr>
        <dsp:cNvPr id="0" name=""/>
        <dsp:cNvSpPr/>
      </dsp:nvSpPr>
      <dsp:spPr>
        <a:xfrm rot="20700000">
          <a:off x="3036429" y="274455"/>
          <a:ext cx="2878497" cy="2454369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 </a:t>
          </a:r>
          <a:r>
            <a:rPr lang="ka-GE" sz="1200" b="1" kern="1200" dirty="0" smtClean="0"/>
            <a:t>ინკლუზიური პროფესიული განათლების მხარდამჭერი </a:t>
          </a:r>
          <a:r>
            <a:rPr lang="ka-GE" sz="1200" b="1" u="sng" kern="1200" dirty="0" smtClean="0"/>
            <a:t>გარე </a:t>
          </a:r>
          <a:r>
            <a:rPr lang="ka-GE" sz="1200" b="1" kern="1200" dirty="0" smtClean="0"/>
            <a:t>მექანიზმები</a:t>
          </a:r>
          <a:endParaRPr lang="en-US" sz="1200" b="1" kern="1200" dirty="0"/>
        </a:p>
      </dsp:txBody>
      <dsp:txXfrm>
        <a:off x="3692924" y="787614"/>
        <a:ext cx="1565507" cy="1428051"/>
      </dsp:txXfrm>
    </dsp:sp>
    <dsp:sp modelId="{DDC58531-A19C-451C-832E-EC7EDE02D04C}">
      <dsp:nvSpPr>
        <dsp:cNvPr id="0" name=""/>
        <dsp:cNvSpPr/>
      </dsp:nvSpPr>
      <dsp:spPr>
        <a:xfrm>
          <a:off x="3991998" y="1599955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F889A86-1326-451B-87DE-55B9788C1559}">
      <dsp:nvSpPr>
        <dsp:cNvPr id="0" name=""/>
        <dsp:cNvSpPr/>
      </dsp:nvSpPr>
      <dsp:spPr>
        <a:xfrm>
          <a:off x="2300544" y="1232612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0BB89D6-70C9-4E96-9CE4-F9E476856169}">
      <dsp:nvSpPr>
        <dsp:cNvPr id="0" name=""/>
        <dsp:cNvSpPr/>
      </dsp:nvSpPr>
      <dsp:spPr>
        <a:xfrm>
          <a:off x="3415922" y="15776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0.638</cdr:x>
      <cdr:y>0.35668</cdr:y>
    </cdr:from>
    <cdr:to>
      <cdr:x>0.83847</cdr:x>
      <cdr:y>0.66338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501775" y="1784251"/>
          <a:ext cx="1728752" cy="153424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40000"/>
            <a:lumOff val="60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ka-GE" dirty="0" smtClean="0">
            <a:solidFill>
              <a:schemeClr val="accent1"/>
            </a:solidFill>
          </a:endParaRPr>
        </a:p>
        <a:p xmlns:a="http://schemas.openxmlformats.org/drawingml/2006/main">
          <a:r>
            <a:rPr lang="ka-GE" dirty="0" smtClean="0">
              <a:solidFill>
                <a:schemeClr val="accent1"/>
              </a:solidFill>
            </a:rPr>
            <a:t>- </a:t>
          </a:r>
          <a:r>
            <a:rPr lang="ka-GE" b="1" dirty="0" smtClean="0">
              <a:solidFill>
                <a:schemeClr val="accent1">
                  <a:lumMod val="60000"/>
                  <a:lumOff val="40000"/>
                </a:schemeClr>
              </a:solidFill>
            </a:rPr>
            <a:t>2013 შემოდგომა</a:t>
          </a:r>
        </a:p>
        <a:p xmlns:a="http://schemas.openxmlformats.org/drawingml/2006/main">
          <a:endParaRPr lang="ka-GE" dirty="0" smtClean="0"/>
        </a:p>
        <a:p xmlns:a="http://schemas.openxmlformats.org/drawingml/2006/main">
          <a:r>
            <a:rPr lang="ka-GE" dirty="0" smtClean="0">
              <a:solidFill>
                <a:schemeClr val="accent2"/>
              </a:solidFill>
            </a:rPr>
            <a:t>- </a:t>
          </a:r>
          <a:r>
            <a:rPr lang="ka-GE" b="1" dirty="0" smtClean="0">
              <a:solidFill>
                <a:schemeClr val="accent2">
                  <a:lumMod val="75000"/>
                </a:schemeClr>
              </a:solidFill>
            </a:rPr>
            <a:t>2014 გაზაფხული</a:t>
          </a:r>
        </a:p>
        <a:p xmlns:a="http://schemas.openxmlformats.org/drawingml/2006/main">
          <a:endParaRPr lang="ka-GE" dirty="0" smtClean="0"/>
        </a:p>
        <a:p xmlns:a="http://schemas.openxmlformats.org/drawingml/2006/main">
          <a:r>
            <a:rPr lang="ka-GE" dirty="0" smtClean="0">
              <a:solidFill>
                <a:schemeClr val="tx1">
                  <a:lumMod val="65000"/>
                  <a:lumOff val="35000"/>
                </a:schemeClr>
              </a:solidFill>
            </a:rPr>
            <a:t>- 2014 შემოდგომა</a:t>
          </a:r>
        </a:p>
        <a:p xmlns:a="http://schemas.openxmlformats.org/drawingml/2006/main">
          <a:endParaRPr lang="ka-GE" dirty="0"/>
        </a:p>
        <a:p xmlns:a="http://schemas.openxmlformats.org/drawingml/2006/main">
          <a:r>
            <a:rPr lang="ka-GE" b="1" dirty="0" smtClean="0">
              <a:solidFill>
                <a:schemeClr val="accent6">
                  <a:lumMod val="75000"/>
                </a:schemeClr>
              </a:solidFill>
            </a:rPr>
            <a:t> სულ</a:t>
          </a:r>
        </a:p>
        <a:p xmlns:a="http://schemas.openxmlformats.org/drawingml/2006/main">
          <a:endParaRPr lang="en-US" sz="10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84D1-17B6-41DB-A18F-2004817B2FCF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5AC2B-1092-44D5-84F4-21A27165EB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1351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5AC2B-1092-44D5-84F4-21A27165EB4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9936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09600" y="359465"/>
            <a:ext cx="109728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0F14825-9CD4-44AB-BC2F-AB40853F5118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2236004-D254-4C05-BDAC-4280B270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a-GE" dirty="0" smtClean="0"/>
          </a:p>
          <a:p>
            <a:r>
              <a:rPr lang="ka-GE" sz="2800" dirty="0" smtClean="0"/>
              <a:t>მარიკა ზაქარეიშვილი</a:t>
            </a:r>
          </a:p>
          <a:p>
            <a:r>
              <a:rPr lang="ka-GE" sz="2800" dirty="0" smtClean="0"/>
              <a:t>2015 წელი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ინკლუზიური პროფესიული განათლების პოლიტიკა და პრაქტიკა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ctr">
              <a:buNone/>
            </a:pPr>
            <a:endParaRPr lang="ka-GE" b="1" dirty="0" smtClean="0"/>
          </a:p>
          <a:p>
            <a:pPr lvl="0" algn="ctr">
              <a:buNone/>
            </a:pPr>
            <a:r>
              <a:rPr lang="ka-GE" sz="3600" b="1" dirty="0" smtClean="0"/>
              <a:t>შედეგზე ორიენტირებული, ინდივიდზე მორგებული  სასწავლო გარემოს უზრუნველყოფა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36899114"/>
              </p:ext>
            </p:extLst>
          </p:nvPr>
        </p:nvGraphicFramePr>
        <p:xfrm>
          <a:off x="838202" y="1825626"/>
          <a:ext cx="1051559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07631"/>
            <a:ext cx="10515600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r>
              <a:rPr lang="ka-GE" sz="1200" dirty="0"/>
              <a:t> </a:t>
            </a:r>
            <a:r>
              <a:rPr lang="ka-GE" sz="1200" dirty="0" smtClean="0"/>
              <a:t>                     2012</a:t>
            </a:r>
            <a:r>
              <a:rPr lang="en-US" sz="1200" dirty="0" smtClean="0"/>
              <a:t> </a:t>
            </a:r>
            <a:r>
              <a:rPr lang="ka-GE" sz="1200" dirty="0" smtClean="0"/>
              <a:t>წელი	  </a:t>
            </a:r>
            <a:r>
              <a:rPr lang="ka-GE" sz="1200" dirty="0"/>
              <a:t> </a:t>
            </a:r>
            <a:r>
              <a:rPr lang="ka-GE" sz="1200" dirty="0" smtClean="0"/>
              <a:t>                       2013 - შემოდგომა 	                                 2014 - გაზაფხული	</a:t>
            </a:r>
            <a:r>
              <a:rPr lang="ka-GE" sz="1200" dirty="0"/>
              <a:t> </a:t>
            </a:r>
            <a:r>
              <a:rPr lang="ka-GE" sz="1200" dirty="0" smtClean="0"/>
              <a:t>                   	         2014 - შემოდგომა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22377332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3600" dirty="0" smtClean="0"/>
              <a:t>გადანაწილება შეზღუდული შესაძლებლობის მიხედვით  </a:t>
            </a:r>
            <a:r>
              <a:rPr lang="en-US" sz="3600" dirty="0" smtClean="0"/>
              <a:t>2014</a:t>
            </a:r>
            <a:r>
              <a:rPr lang="ka-GE" sz="3600" dirty="0" smtClean="0"/>
              <a:t> წლის საშემოდგომო მიღება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817033" y="1600200"/>
          <a:ext cx="10871200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495160090"/>
              </p:ext>
            </p:extLst>
          </p:nvPr>
        </p:nvGraphicFramePr>
        <p:xfrm>
          <a:off x="838200" y="1910422"/>
          <a:ext cx="10515600" cy="4166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6091311"/>
            <a:ext cx="10515600" cy="4770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r>
              <a:rPr lang="ka-GE" sz="1400" dirty="0"/>
              <a:t> </a:t>
            </a:r>
            <a:r>
              <a:rPr lang="ka-GE" sz="1400" dirty="0" smtClean="0"/>
              <a:t>                   </a:t>
            </a:r>
            <a:r>
              <a:rPr lang="ka-GE" sz="1050" dirty="0" smtClean="0"/>
              <a:t>ჩარიცხული		    სწავლის            	           მიენიჭა 	                                 აგრძელებს სწავლას 	</a:t>
            </a:r>
            <a:r>
              <a:rPr lang="ka-GE" sz="1050" dirty="0"/>
              <a:t> </a:t>
            </a:r>
            <a:r>
              <a:rPr lang="ka-GE" sz="1050" dirty="0" smtClean="0"/>
              <a:t>                       დასაქმდა</a:t>
            </a:r>
          </a:p>
          <a:p>
            <a:r>
              <a:rPr lang="ka-GE" sz="1050" dirty="0"/>
              <a:t> </a:t>
            </a:r>
            <a:r>
              <a:rPr lang="ka-GE" sz="1050" dirty="0" smtClean="0"/>
              <a:t>                        სტუდენტები		  მიტოვება 	                            კვალიფიკაცია	                                  შემდგომ  საფეხურზე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313812062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>ინოვაციები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a-GE" dirty="0" smtClean="0"/>
              <a:t>-უნივერსალური დიზაინის კონცეპტი.</a:t>
            </a:r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r>
              <a:rPr lang="ka-GE" dirty="0" smtClean="0"/>
              <a:t>-ქართული </a:t>
            </a:r>
            <a:r>
              <a:rPr lang="ka-GE" dirty="0" err="1" smtClean="0"/>
              <a:t>ჟესტური</a:t>
            </a:r>
            <a:r>
              <a:rPr lang="ka-GE" dirty="0" smtClean="0"/>
              <a:t> ენის განვითარება.</a:t>
            </a:r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r>
              <a:rPr lang="ka-GE" dirty="0" smtClean="0"/>
              <a:t>-მეწარმეობის გზით ცოდნის  დაუფლების შესაძლებლობა</a:t>
            </a:r>
            <a:r>
              <a:rPr lang="ka-GE" b="1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a-GE" dirty="0" smtClean="0"/>
              <a:t>                                   </a:t>
            </a:r>
          </a:p>
          <a:p>
            <a:pPr>
              <a:buNone/>
            </a:pPr>
            <a:endParaRPr lang="ka-GE" dirty="0" smtClean="0"/>
          </a:p>
          <a:p>
            <a:pPr algn="ctr">
              <a:buNone/>
            </a:pPr>
            <a:r>
              <a:rPr lang="ka-GE" dirty="0" smtClean="0"/>
              <a:t>                         </a:t>
            </a:r>
            <a:r>
              <a:rPr lang="ka-GE" sz="3200" b="1" dirty="0" smtClean="0"/>
              <a:t>შეზღუდული შესაძლებლობის და სპეციალური საგანმანთლებლო საჭიროების მქონე პირთა დასაქმების ხელშეწყობა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792326" y="2731477"/>
          <a:ext cx="6386286" cy="2420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334"/>
                <a:gridCol w="1004542"/>
                <a:gridCol w="1128390"/>
                <a:gridCol w="1610020"/>
              </a:tblGrid>
              <a:tr h="592223">
                <a:tc>
                  <a:txBody>
                    <a:bodyPr/>
                    <a:lstStyle/>
                    <a:p>
                      <a:r>
                        <a:rPr lang="ka-GE" dirty="0" smtClean="0"/>
                        <a:t>2014  წელი</a:t>
                      </a:r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</a:tr>
              <a:tr h="360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8740" marR="0">
                        <a:lnSpc>
                          <a:spcPts val="13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740" marR="0">
                        <a:lnSpc>
                          <a:spcPts val="13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latin typeface="Calibri"/>
                          <a:ea typeface="Times New Roman"/>
                          <a:cs typeface="Times New Roman"/>
                        </a:rPr>
                        <a:t>ჯამი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 marR="0">
                        <a:lnSpc>
                          <a:spcPts val="13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6680" marR="0">
                        <a:lnSpc>
                          <a:spcPts val="13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კაცი</a:t>
                      </a:r>
                      <a:endParaRPr lang="en-US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315" marR="0">
                        <a:lnSpc>
                          <a:spcPts val="13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spc="-5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7315" marR="0">
                        <a:lnSpc>
                          <a:spcPts val="13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spc="-5" dirty="0" smtClean="0">
                          <a:latin typeface="Calibri"/>
                          <a:ea typeface="Times New Roman"/>
                          <a:cs typeface="Times New Roman"/>
                        </a:rPr>
                        <a:t>ქალი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86287">
                <a:tc>
                  <a:txBody>
                    <a:bodyPr/>
                    <a:lstStyle/>
                    <a:p>
                      <a:pPr marL="68580" marR="0">
                        <a:lnSpc>
                          <a:spcPts val="13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8580" marR="0">
                        <a:lnSpc>
                          <a:spcPts val="13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დაუსაქმებლობის</a:t>
                      </a:r>
                      <a:r>
                        <a:rPr lang="ka-GE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მაჩვენებელი 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(1</a:t>
                      </a:r>
                      <a:r>
                        <a:rPr lang="en-US" sz="1200" spc="5" dirty="0" smtClean="0">
                          <a:latin typeface="Times New Roman"/>
                          <a:ea typeface="Times New Roman"/>
                          <a:cs typeface="Times New Roman"/>
                        </a:rPr>
                        <a:t>5+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8740" marR="0">
                        <a:lnSpc>
                          <a:spcPts val="13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740" marR="0">
                        <a:lnSpc>
                          <a:spcPts val="13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14.6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 marR="0">
                        <a:lnSpc>
                          <a:spcPts val="13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6680" marR="0">
                        <a:lnSpc>
                          <a:spcPts val="13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16.5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315" marR="0">
                        <a:lnSpc>
                          <a:spcPts val="13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7315" marR="0">
                        <a:lnSpc>
                          <a:spcPts val="13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12.3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60600">
                <a:tc>
                  <a:txBody>
                    <a:bodyPr/>
                    <a:lstStyle/>
                    <a:p>
                      <a:pPr marL="68580" marR="0">
                        <a:lnSpc>
                          <a:spcPts val="13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8580" marR="0">
                        <a:lnSpc>
                          <a:spcPts val="13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NE</a:t>
                      </a:r>
                      <a:r>
                        <a:rPr lang="en-US" sz="1200" b="1" spc="5" dirty="0" smtClean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 </a:t>
                      </a:r>
                      <a:r>
                        <a:rPr lang="ka-GE" sz="1200" b="1" spc="-5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მაჩვენებელი</a:t>
                      </a:r>
                      <a:r>
                        <a:rPr lang="en-US" sz="1200" b="1" spc="-1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(15-24)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8740" marR="0">
                        <a:lnSpc>
                          <a:spcPts val="13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740" marR="0">
                        <a:lnSpc>
                          <a:spcPts val="13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30.7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 marR="0">
                        <a:lnSpc>
                          <a:spcPts val="13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6680" marR="0">
                        <a:lnSpc>
                          <a:spcPts val="13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25.1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315" marR="0">
                        <a:lnSpc>
                          <a:spcPts val="13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7315" marR="0">
                        <a:lnSpc>
                          <a:spcPts val="13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36.2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60600">
                <a:tc>
                  <a:txBody>
                    <a:bodyPr/>
                    <a:lstStyle/>
                    <a:p>
                      <a:pPr marL="68580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spc="5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8580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-5" dirty="0" smtClean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200" spc="10" dirty="0" smtClean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ka-GE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-ის</a:t>
                      </a:r>
                      <a:r>
                        <a:rPr lang="ka-GE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განაწილება 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200" spc="-5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200" spc="5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1200" spc="-5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24)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8740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740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6680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41.1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315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7315" marR="0">
                        <a:lnSpc>
                          <a:spcPts val="13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58.9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60600">
                <a:tc>
                  <a:txBody>
                    <a:bodyPr/>
                    <a:lstStyle/>
                    <a:p>
                      <a:pPr marL="68580" marR="0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8580" marR="0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NE</a:t>
                      </a:r>
                      <a:r>
                        <a:rPr lang="en-US" sz="1200" b="1" spc="5" dirty="0" smtClean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 </a:t>
                      </a:r>
                      <a:r>
                        <a:rPr lang="ka-GE" sz="1200" b="1" spc="-5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მაჩვენებელი </a:t>
                      </a:r>
                      <a:r>
                        <a:rPr lang="en-US" sz="1200" b="1" spc="-1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(15-29)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8740" marR="0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740" marR="0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35.0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 marR="0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6680" marR="0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27.5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315" marR="0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7315" marR="0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42.7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117600" y="1289538"/>
            <a:ext cx="9347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200" dirty="0" smtClean="0"/>
              <a:t>ცხრილი N1 შრომის ბაზრის ძირითადი ინდიკატორები საქართველოში (15+)  წყარო : ახალგაზრდები რომლებიც არ არიან ჩართულნი განათლებაში და  არ არიან დასაქმებულნი- სიტუაციური ანალიზი </a:t>
            </a:r>
            <a:r>
              <a:rPr lang="en-US" sz="1200" dirty="0" smtClean="0"/>
              <a:t>ETF</a:t>
            </a:r>
            <a:r>
              <a:rPr lang="ka-GE" sz="1200" dirty="0" smtClean="0"/>
              <a:t>-ის პარტნიორ ქვეყნებში.</a:t>
            </a:r>
            <a:endParaRPr lang="en-US" sz="1200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1320800" y="838200"/>
            <a:ext cx="772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NEET</a:t>
            </a:r>
            <a:r>
              <a:rPr lang="ka-GE" b="1" dirty="0" smtClean="0"/>
              <a:t>-ის ზომა </a:t>
            </a:r>
            <a:r>
              <a:rPr lang="en-US" b="1" dirty="0" smtClean="0"/>
              <a:t> ს</a:t>
            </a:r>
            <a:r>
              <a:rPr lang="ka-GE" b="1" dirty="0" err="1" smtClean="0"/>
              <a:t>აქართველოში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40396402"/>
              </p:ext>
            </p:extLst>
          </p:nvPr>
        </p:nvGraphicFramePr>
        <p:xfrm>
          <a:off x="2307101" y="1125415"/>
          <a:ext cx="8623495" cy="5002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30287911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/>
              <a:t>უნდა განხორციელდეს: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ka-GE" i="1" u="sng" dirty="0" smtClean="0"/>
          </a:p>
          <a:p>
            <a:pPr>
              <a:buNone/>
            </a:pPr>
            <a:r>
              <a:rPr lang="ka-GE" i="1" u="sng" dirty="0" smtClean="0"/>
              <a:t>   </a:t>
            </a:r>
            <a:r>
              <a:rPr lang="ka-GE" b="1" i="1" u="sng" dirty="0" smtClean="0">
                <a:solidFill>
                  <a:schemeClr val="accent3">
                    <a:lumMod val="50000"/>
                  </a:schemeClr>
                </a:solidFill>
              </a:rPr>
              <a:t>შეზღუდული შესაძლებლობისა და სპეციალური საგანმანთლებლო საჭიროების მქონე პირთა დასაქმების ხელშემწყობი სერვისების შექმნა </a:t>
            </a:r>
          </a:p>
          <a:p>
            <a:pPr>
              <a:buNone/>
            </a:pPr>
            <a:r>
              <a:rPr lang="ka-GE" b="1" i="1" u="sng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                              და </a:t>
            </a:r>
          </a:p>
          <a:p>
            <a:pPr>
              <a:buNone/>
            </a:pPr>
            <a:endParaRPr lang="ka-GE" b="1" i="1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ka-GE" b="1" i="1" u="sng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             დამსაქმებელთა მხარდამჭერი  ერთიანი პოლიტიკის გასაზღვრა.</a:t>
            </a:r>
            <a:endParaRPr lang="en-US" b="1" i="1" u="sng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200" b="1" dirty="0" smtClean="0"/>
              <a:t>მდგრადობა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817033" y="1600200"/>
          <a:ext cx="108712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2032000" y="1410855"/>
          <a:ext cx="8128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6" grpId="1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/>
              <a:t>ინკლუზიური განათლება ეს არის შესაძლებლობა: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ka-GE" dirty="0" smtClean="0"/>
          </a:p>
          <a:p>
            <a:pPr>
              <a:buFontTx/>
              <a:buChar char="-"/>
            </a:pPr>
            <a:r>
              <a:rPr lang="ka-GE" dirty="0" smtClean="0"/>
              <a:t>აღიარო</a:t>
            </a:r>
            <a:r>
              <a:rPr lang="en-US" dirty="0" smtClean="0"/>
              <a:t> </a:t>
            </a:r>
            <a:r>
              <a:rPr lang="ka-GE" dirty="0" smtClean="0"/>
              <a:t> განსხვავებულობა </a:t>
            </a:r>
          </a:p>
          <a:p>
            <a:pPr>
              <a:buFontTx/>
              <a:buChar char="-"/>
            </a:pPr>
            <a:r>
              <a:rPr lang="ka-GE" dirty="0" smtClean="0"/>
              <a:t>შექმნა შესაძლებლობა</a:t>
            </a:r>
          </a:p>
          <a:p>
            <a:pPr>
              <a:buFontTx/>
              <a:buChar char="-"/>
            </a:pPr>
            <a:r>
              <a:rPr lang="ka-GE" dirty="0" smtClean="0"/>
              <a:t>ხელი შეუწყო განვითარებას. </a:t>
            </a:r>
          </a:p>
          <a:p>
            <a:pPr>
              <a:buNone/>
            </a:pPr>
            <a:r>
              <a:rPr lang="ka-GE" dirty="0" smtClean="0"/>
              <a:t>                                   </a:t>
            </a:r>
            <a:r>
              <a:rPr lang="en-US" dirty="0" smtClean="0"/>
              <a:t>          </a:t>
            </a:r>
            <a:r>
              <a:rPr lang="ka-GE" dirty="0" smtClean="0"/>
              <a:t>ის უკავშირდება:</a:t>
            </a:r>
          </a:p>
          <a:p>
            <a:pPr>
              <a:buNone/>
            </a:pPr>
            <a:r>
              <a:rPr lang="ka-GE" dirty="0" smtClean="0"/>
              <a:t>ცვლილებებს აზროვნებაში</a:t>
            </a:r>
          </a:p>
          <a:p>
            <a:pPr>
              <a:buNone/>
            </a:pPr>
            <a:r>
              <a:rPr lang="ka-GE" dirty="0" smtClean="0"/>
              <a:t>                                          ცვლილებებს მოქმედებაში</a:t>
            </a:r>
          </a:p>
          <a:p>
            <a:pPr>
              <a:buNone/>
            </a:pPr>
            <a:r>
              <a:rPr lang="ka-GE" dirty="0" smtClean="0"/>
              <a:t>                                                         ცვლილებებს   განცდის დონეზე </a:t>
            </a:r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/>
              <a:t>გამოწვევები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endParaRPr lang="ka-GE" dirty="0" smtClean="0"/>
          </a:p>
          <a:p>
            <a:r>
              <a:rPr lang="ka-GE" sz="6200" dirty="0" smtClean="0"/>
              <a:t>პროფესიული ორიენტაცია.</a:t>
            </a:r>
          </a:p>
          <a:p>
            <a:endParaRPr lang="ka-GE" sz="6200" dirty="0" smtClean="0"/>
          </a:p>
          <a:p>
            <a:r>
              <a:rPr lang="ka-GE" sz="6200" dirty="0" smtClean="0"/>
              <a:t>ხელმისაწვდომობა.</a:t>
            </a:r>
          </a:p>
          <a:p>
            <a:endParaRPr lang="ka-GE" sz="6200" dirty="0" smtClean="0"/>
          </a:p>
          <a:p>
            <a:r>
              <a:rPr lang="ka-GE" sz="6200" dirty="0" err="1" smtClean="0"/>
              <a:t>ტრანზიცია</a:t>
            </a:r>
            <a:r>
              <a:rPr lang="ka-GE" sz="6200" dirty="0" smtClean="0"/>
              <a:t>.</a:t>
            </a:r>
          </a:p>
          <a:p>
            <a:pPr>
              <a:buNone/>
            </a:pPr>
            <a:endParaRPr lang="ka-GE" sz="6200" dirty="0"/>
          </a:p>
          <a:p>
            <a:r>
              <a:rPr lang="ka-GE" sz="6200" dirty="0" smtClean="0"/>
              <a:t>საგანმანთლებლო რესურსები და ტექნოლოგიები.</a:t>
            </a:r>
          </a:p>
          <a:p>
            <a:endParaRPr lang="ka-GE" sz="6200" dirty="0"/>
          </a:p>
          <a:p>
            <a:r>
              <a:rPr lang="ka-GE" sz="6200" dirty="0" smtClean="0"/>
              <a:t>პროცესის ადმინისტრირება და პედაგოგთა კომპეტენცია.</a:t>
            </a:r>
          </a:p>
          <a:p>
            <a:endParaRPr lang="ka-GE" sz="6200" dirty="0"/>
          </a:p>
          <a:p>
            <a:r>
              <a:rPr lang="ka-GE" sz="6200" dirty="0" smtClean="0"/>
              <a:t>მრავალფეროვანი სერვისები.</a:t>
            </a:r>
          </a:p>
          <a:p>
            <a:endParaRPr lang="ka-GE" sz="6200" dirty="0" smtClean="0"/>
          </a:p>
          <a:p>
            <a:r>
              <a:rPr lang="ka-GE" sz="6200" dirty="0" smtClean="0"/>
              <a:t>მონიტორინგი</a:t>
            </a:r>
          </a:p>
          <a:p>
            <a:pPr>
              <a:buNone/>
            </a:pPr>
            <a:endParaRPr lang="ka-GE" sz="6200" dirty="0" smtClean="0"/>
          </a:p>
          <a:p>
            <a:endParaRPr lang="ka-GE" sz="6200" dirty="0"/>
          </a:p>
          <a:p>
            <a:endParaRPr lang="en-US" sz="62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დასკვნა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0" y="1600200"/>
            <a:ext cx="9245600" cy="4063396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/>
              <a:t>პერსპექტივა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88831" y="1617784"/>
            <a:ext cx="8124092" cy="3892061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/>
              <a:t>ინკლუზიური განათლება განაპირობებს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ka-GE" dirty="0" smtClean="0"/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r>
              <a:rPr lang="ka-GE" sz="3600" dirty="0" smtClean="0"/>
              <a:t>სიღატაკის დაძლევას და ქვეყნის ეკონომიკურ </a:t>
            </a:r>
            <a:r>
              <a:rPr lang="en-US" sz="3600" dirty="0" smtClean="0"/>
              <a:t>             </a:t>
            </a:r>
            <a:r>
              <a:rPr lang="ka-GE" sz="3600" dirty="0" smtClean="0"/>
              <a:t>განვითარებას....</a:t>
            </a:r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თითოეული ინდივიდი მნიშვნელოვანია....</a:t>
            </a:r>
            <a:endParaRPr lang="en-US" dirty="0"/>
          </a:p>
        </p:txBody>
      </p:sp>
      <p:pic>
        <p:nvPicPr>
          <p:cNvPr id="4" name="Content Placeholder 3" descr="red-growth.jpg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512618" y="1862931"/>
            <a:ext cx="10349346" cy="4276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600" b="1" dirty="0" smtClean="0"/>
              <a:t>ინკლუზიური განათლების ძირითადი  ამოცანები საქართველოში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a-GE" dirty="0" smtClean="0"/>
              <a:t>- </a:t>
            </a:r>
            <a:r>
              <a:rPr lang="ka-GE" sz="2800" dirty="0" smtClean="0"/>
              <a:t>ცხოვრების ბოლომდე განათლების მიღების შესაძლებლობის უზრუნველყოფა;</a:t>
            </a:r>
          </a:p>
          <a:p>
            <a:pPr>
              <a:buNone/>
            </a:pPr>
            <a:endParaRPr lang="ka-GE" sz="2800" dirty="0" smtClean="0"/>
          </a:p>
          <a:p>
            <a:pPr>
              <a:buNone/>
            </a:pPr>
            <a:r>
              <a:rPr lang="ka-GE" sz="2800" dirty="0" smtClean="0"/>
              <a:t>-განათლების ხარისხის განვითარება;</a:t>
            </a:r>
          </a:p>
          <a:p>
            <a:pPr>
              <a:buNone/>
            </a:pPr>
            <a:endParaRPr lang="ka-GE" sz="2800" dirty="0" smtClean="0"/>
          </a:p>
          <a:p>
            <a:pPr>
              <a:buNone/>
            </a:pPr>
            <a:r>
              <a:rPr lang="ka-GE" sz="2800" dirty="0" smtClean="0"/>
              <a:t>- სამართლიანობის პრინციპის, თანასწორობის და აქტიური მოქალაქეობრივი ღირებულებების განვითარება;</a:t>
            </a:r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/>
              <a:t>ძირითადი მიდგომა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219200" y="1447800"/>
          <a:ext cx="10363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9403" y="359466"/>
            <a:ext cx="10862997" cy="909295"/>
          </a:xfrm>
        </p:spPr>
        <p:txBody>
          <a:bodyPr>
            <a:normAutofit/>
          </a:bodyPr>
          <a:lstStyle/>
          <a:p>
            <a:pPr algn="ctr"/>
            <a:r>
              <a:rPr lang="ka-GE" sz="2400" b="1" dirty="0" smtClean="0"/>
              <a:t>ძირითადი  მიმართულებები</a:t>
            </a:r>
            <a:endParaRPr lang="en-US" sz="2400" b="1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527381" y="1412776"/>
          <a:ext cx="11329259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ka-GE" b="1" dirty="0" smtClean="0"/>
              <a:t>  </a:t>
            </a:r>
          </a:p>
          <a:p>
            <a:pPr algn="ctr">
              <a:buNone/>
            </a:pPr>
            <a:r>
              <a:rPr lang="ka-GE" b="1" dirty="0" smtClean="0"/>
              <a:t>         </a:t>
            </a:r>
            <a:r>
              <a:rPr lang="ka-GE" sz="3600" b="1" dirty="0" smtClean="0"/>
              <a:t>ინკლუზიური პროფესიული განათლების</a:t>
            </a:r>
            <a:r>
              <a:rPr lang="en-US" sz="3600" b="1" dirty="0" smtClean="0"/>
              <a:t> </a:t>
            </a:r>
            <a:r>
              <a:rPr lang="ka-GE" sz="3600" b="1" dirty="0" smtClean="0"/>
              <a:t>ხელშემწყობი საკანონმდებლო პლატფორმის მომზადება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ka-GE" sz="2400" dirty="0" smtClean="0"/>
          </a:p>
          <a:p>
            <a:endParaRPr lang="ka-GE" sz="2400" dirty="0" smtClean="0"/>
          </a:p>
          <a:p>
            <a:r>
              <a:rPr lang="ka-GE" sz="3200" dirty="0" smtClean="0"/>
              <a:t>განისაზღვრა ინკლუზიური პროფესიულ განათლების კონცეფცია.</a:t>
            </a:r>
          </a:p>
          <a:p>
            <a:endParaRPr lang="ka-GE" sz="3200" dirty="0" smtClean="0"/>
          </a:p>
          <a:p>
            <a:r>
              <a:rPr lang="ka-GE" sz="3200" dirty="0" smtClean="0"/>
              <a:t>მომზადდა საკანონმდებლო ცვლილების პაკეტი.</a:t>
            </a:r>
          </a:p>
          <a:p>
            <a:endParaRPr lang="ka-GE" sz="3200" dirty="0" smtClean="0"/>
          </a:p>
          <a:p>
            <a:r>
              <a:rPr lang="ka-GE" sz="3200" dirty="0" smtClean="0"/>
              <a:t>შეიქმნა პროფესიულ სასწავლებლებში ჩარიცხვის მექანიზმი.</a:t>
            </a:r>
          </a:p>
          <a:p>
            <a:endParaRPr lang="ka-GE" sz="3200" dirty="0" smtClean="0"/>
          </a:p>
          <a:p>
            <a:r>
              <a:rPr lang="ka-GE" sz="3200" dirty="0" smtClean="0"/>
              <a:t> პროფესიული განათლება გახდა 100% დაფინანსებული .</a:t>
            </a:r>
          </a:p>
          <a:p>
            <a:pPr>
              <a:buNone/>
            </a:pPr>
            <a:endParaRPr lang="ka-GE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587</TotalTime>
  <Words>365</Words>
  <Application>Microsoft Office PowerPoint</Application>
  <PresentationFormat>Custom</PresentationFormat>
  <Paragraphs>147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Equity</vt:lpstr>
      <vt:lpstr>ინკლუზიური პროფესიული განათლების პოლიტიკა და პრაქტიკა </vt:lpstr>
      <vt:lpstr>ინკლუზიური განათლება ეს არის შესაძლებლობა:</vt:lpstr>
      <vt:lpstr>ინკლუზიური განათლება განაპირობებს</vt:lpstr>
      <vt:lpstr>თითოეული ინდივიდი მნიშვნელოვანია....</vt:lpstr>
      <vt:lpstr>ინკლუზიური განათლების ძირითადი  ამოცანები საქართველოში</vt:lpstr>
      <vt:lpstr>ძირითადი მიდგომა</vt:lpstr>
      <vt:lpstr>ძირითადი  მიმართულებები</vt:lpstr>
      <vt:lpstr>Slide 8</vt:lpstr>
      <vt:lpstr>Slide 9</vt:lpstr>
      <vt:lpstr>Slide 10</vt:lpstr>
      <vt:lpstr>Slide 11</vt:lpstr>
      <vt:lpstr>გადანაწილება შეზღუდული შესაძლებლობის მიხედვით  2014 წლის საშემოდგომო მიღება  </vt:lpstr>
      <vt:lpstr>Slide 13</vt:lpstr>
      <vt:lpstr>ინოვაციები</vt:lpstr>
      <vt:lpstr>Slide 15</vt:lpstr>
      <vt:lpstr> </vt:lpstr>
      <vt:lpstr>Slide 17</vt:lpstr>
      <vt:lpstr>უნდა განხორციელდეს:</vt:lpstr>
      <vt:lpstr>მდგრადობა </vt:lpstr>
      <vt:lpstr>გამოწვევები</vt:lpstr>
      <vt:lpstr>დასკვნა </vt:lpstr>
      <vt:lpstr>პერსპექტივა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გიორგი სურმანიძე</dc:creator>
  <cp:lastModifiedBy>მარიკა </cp:lastModifiedBy>
  <cp:revision>39</cp:revision>
  <dcterms:created xsi:type="dcterms:W3CDTF">2015-04-09T14:03:34Z</dcterms:created>
  <dcterms:modified xsi:type="dcterms:W3CDTF">2015-04-13T20:09:50Z</dcterms:modified>
</cp:coreProperties>
</file>